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jCNHhi67MM4cyYR38HBBb43MEK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C11945-ED7D-4E8A-A4F2-1D95F771E73E}">
  <a:tblStyle styleId="{A4C11945-ED7D-4E8A-A4F2-1D95F771E73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27" name="Google Shape;32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43" name="Google Shape;34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91" name="Google Shape;39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20" name="Google Shape;42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56" name="Google Shape;45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06" name="Google Shape;50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39" name="Google Shape;53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57" name="Google Shape;55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9" name="Google Shape;58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2" name="Google Shape;60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7" name="Google Shape;61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6" name="Google Shape;66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1" name="Google Shape;68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6" name="Google Shape;69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0" name="Google Shape;71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3" name="Google Shape;72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5" name="Google Shape;73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1" name="Google Shape;7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4" name="Google Shape;764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스타일 가이드의 5가지 항목을 비교해볼 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(색상, 폰트, 아이콘, 레이아웃, 이미지, 기능적 차이 등)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&lt;기준은 크롬&gt;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오페라의 경우, 기존의 사이드 바가 왼쪽에 배치되어 있어 페이지가 전체적으로 오른쪽으로 조금 밀리는 모습이 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사이바를 해제했을 경우에도 크롬에 비해 페이지가 약간 오른쪽 위로 치우쳐있는 모습이다.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크롬 엣지 오페라 파이어폭스 사파리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사파리는 구글과 비교했을 경우, 글자가 모두 볼드체로 출력이 되고, 상단 바 때문에 사이트가 아래로 밀린다.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배너, 아이콘, 레이아웃 자체가 크롬보다 크기가 더 크게 나타남.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사진 옆에 나타나는 글자가 크롬에는 사진 바로 옆 세로로 출력이 되어 있는데, 사파리는 스타일이 깨져 가로로 출력되고 사진에 겹치게 나옴.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이미지에 포커스를 올렸을 때, 이미지 위에 관련 텍스트가 출력이 되긴 하지만 아주 제한적인 부분에서만 포커스가 되고, 글자의 위치도 이미지 바깥에 겹치게 나타남.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Recommended 부분은 아예 출력 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파이어 폭스는 크롬과 비슷하지만, 페이지의 시작 부분이 크롬보다 조금 하단에서 시작이 된다.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장바구니의 이미지가 깨져 엑스박스 형태로 나타나지만, 클릭시 기능은 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엣지는 크롬과 동일. 애니메이션 작동, 기능도 동일함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사스타일 가이드의 5가지 항목을 비교해볼 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(색상, 폰트, 아이콘, 레이아웃, 이미지, 기능적 차이 등)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&lt;기준은 크롬&gt;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오페라의 경우, 기존의 사이드 바가 왼쪽에 배치되어 있어 페이지가 전체적으로 오른쪽으로 조금 밀리는 모습이 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사이바를 해제했을 경우에도 크롬에 비해 페이지가 약간 오른쪽 위로 치우쳐있는 모습이다.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크롬 엣지 오페라 파이어폭스 사파리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사파리는 구글과 비교했을 경우, 글자가 모두 볼드체로 출력이 되고, 상단 바 때문에 사이트가 아래로 밀린다.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배너, 아이콘, 레이아웃 자체가 크롬보다 크기가 더 크게 나타남.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사진 옆에 나타나는 글자가 크롬에는 사진 바로 옆 세로로 출력이 되어 있는데, 사파리는 스타일이 깨져 가로로 출력되고 사진에 겹치게 나옴.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이미지에 포커스를 올렸을 때, 이미지 위에 관련 텍스트가 출력이 되긴 하지만 아주 제한적인 부분에서만 포커스가 되고, 글자의 위치도 이미지 바깥에 겹치게 나타남.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Recommended 부분은 아예 출력 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파이어 폭스는 크롬과 비슷하지만, 페이지의 시작 부분이 크롬보다 조금 하단에서 시작이 된다.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장바구니의 이미지가 깨져 엑스박스 형태로 나타나지만, 클릭시 기능은 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엣지는 크롬과 동일. 애니메이션 작동, 기능도 동일함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1" name="Google Shape;80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사스타일 가이드의 5가지 항목을 비교해볼 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(색상, 폰트, 아이콘, 레이아웃, 이미지, 기능적 차이 등)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&lt;기준은 크롬&gt;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오페라의 경우, 기존의 사이드 바가 왼쪽에 배치되어 있어 페이지가 전체적으로 오른쪽으로 조금 밀리는 모습이 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사이바를 해제했을 경우에도 크롬에 비해 페이지가 약간 오른쪽 위로 치우쳐있는 모습이다.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크롬 엣지 오페라 파이어폭스 사파리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사파리는 구글과 비교했을 경우, 글자가 모두 볼드체로 출력이 되고, 상단 바 때문에 사이트가 아래로 밀린다.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배너, 아이콘, 레이아웃 자체가 크롬보다 크기가 더 크게 나타남.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사진 옆에 나타나는 글자가 크롬에는 사진 바로 옆 세로로 출력이 되어 있는데, 사파리는 스타일이 깨져 가로로 출력되고 사진에 겹치게 나옴.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이미지에 포커스를 올렸을 때, 이미지 위에 관련 텍스트가 출력이 되긴 하지만 아주 제한적인 부분에서만 포커스가 되고, 글자의 위치도 이미지 바깥에 겹치게 나타남.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Recommended 부분은 아예 출력 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파이어 폭스는 크롬과 비슷하지만, 페이지의 시작 부분이 크롬보다 조금 하단에서 시작이 된다.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장바구니의 이미지가 깨져 엑스박스 형태로 나타나지만, 클릭시 기능은 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엣지는 크롬과 동일. 애니메이션 작동, 기능도 동일함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3" name="Google Shape;82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사스타일 가이드의 5가지 항목을 비교해볼 것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(색상, 폰트, 아이콘, 레이아웃, 이미지, 기능적 차이 등)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&lt;기준은 크롬&gt;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오페라의 경우, 기존의 사이드 바가 왼쪽에 배치되어 있어 페이지가 전체적으로 오른쪽으로 조금 밀리는 모습이 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사이바를 해제했을 경우에도 크롬에 비해 페이지가 약간 오른쪽 위로 치우쳐있는 모습이다.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크롬 엣지 오페라 파이어폭스 사파리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사파리는 구글과 비교했을 경우, 글자가 모두 볼드체로 출력이 되고, 상단 바 때문에 사이트가 아래로 밀린다.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배너, 아이콘, 레이아웃 자체가 크롬보다 크기가 더 크게 나타남.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사진 옆에 나타나는 글자가 크롬에는 사진 바로 옆 세로로 출력이 되어 있는데, 사파리는 스타일이 깨져 가로로 출력되고 사진에 겹치게 나옴.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이미지에 포커스를 올렸을 때, 이미지 위에 관련 텍스트가 출력이 되긴 하지만 아주 제한적인 부분에서만 포커스가 되고, 글자의 위치도 이미지 바깥에 겹치게 나타남.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Recommended 부분은 아예 출력 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파이어 폭스는 크롬과 비슷하지만, 페이지의 시작 부분이 크롬보다 조금 하단에서 시작이 된다.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	장바구니의 이미지가 깨져 엑스박스 형태로 나타나지만, 클릭시 기능은 됨.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엣지는 크롬과 동일. 애니메이션 작동, 기능도 동일함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5" name="Google Shape;84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9" name="Google Shape;859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Gulim"/>
                <a:ea typeface="Gulim"/>
                <a:cs typeface="Gulim"/>
                <a:sym typeface="Guli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ulim"/>
                <a:ea typeface="Gulim"/>
                <a:cs typeface="Gulim"/>
                <a:sym typeface="Guli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Gulim"/>
                <a:ea typeface="Gulim"/>
                <a:cs typeface="Gulim"/>
                <a:sym typeface="Guli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ulim"/>
                <a:ea typeface="Gulim"/>
                <a:cs typeface="Gulim"/>
                <a:sym typeface="Guli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Gulim"/>
                <a:ea typeface="Gulim"/>
                <a:cs typeface="Gulim"/>
                <a:sym typeface="Guli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ulim"/>
                <a:ea typeface="Gulim"/>
                <a:cs typeface="Gulim"/>
                <a:sym typeface="Guli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latin typeface="Gulim"/>
                <a:ea typeface="Gulim"/>
                <a:cs typeface="Gulim"/>
                <a:sym typeface="Guli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Gulim"/>
                <a:ea typeface="Gulim"/>
                <a:cs typeface="Gulim"/>
                <a:sym typeface="Guli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ulim"/>
                <a:ea typeface="Gulim"/>
                <a:cs typeface="Gulim"/>
                <a:sym typeface="Guli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ulim"/>
                <a:ea typeface="Gulim"/>
                <a:cs typeface="Gulim"/>
                <a:sym typeface="Guli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Gulim"/>
                <a:ea typeface="Gulim"/>
                <a:cs typeface="Gulim"/>
                <a:sym typeface="Guli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Gulim"/>
                <a:ea typeface="Gulim"/>
                <a:cs typeface="Gulim"/>
                <a:sym typeface="Guli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ulim"/>
                <a:ea typeface="Gulim"/>
                <a:cs typeface="Gulim"/>
                <a:sym typeface="Guli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Gulim"/>
                <a:ea typeface="Gulim"/>
                <a:cs typeface="Gulim"/>
                <a:sym typeface="Guli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ulim"/>
                <a:ea typeface="Gulim"/>
                <a:cs typeface="Gulim"/>
                <a:sym typeface="Guli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Gulim"/>
                <a:ea typeface="Gulim"/>
                <a:cs typeface="Gulim"/>
                <a:sym typeface="Guli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latin typeface="Gulim"/>
                <a:ea typeface="Gulim"/>
                <a:cs typeface="Gulim"/>
                <a:sym typeface="Guli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Gulim"/>
                <a:ea typeface="Gulim"/>
                <a:cs typeface="Gulim"/>
                <a:sym typeface="Gulim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ulim"/>
                <a:ea typeface="Gulim"/>
                <a:cs typeface="Gulim"/>
                <a:sym typeface="Guli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latin typeface="Gulim"/>
                <a:ea typeface="Gulim"/>
                <a:cs typeface="Gulim"/>
                <a:sym typeface="Guli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ulim"/>
                <a:ea typeface="Gulim"/>
                <a:cs typeface="Gulim"/>
                <a:sym typeface="Guli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Relationship Id="rId4" Type="http://schemas.openxmlformats.org/officeDocument/2006/relationships/image" Target="../media/image29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61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Relationship Id="rId8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/>
          <p:nvPr/>
        </p:nvSpPr>
        <p:spPr>
          <a:xfrm>
            <a:off x="3048001" y="1704435"/>
            <a:ext cx="33053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5" name="Google Shape;85;p23"/>
          <p:cNvSpPr/>
          <p:nvPr/>
        </p:nvSpPr>
        <p:spPr>
          <a:xfrm>
            <a:off x="3133725" y="1704435"/>
            <a:ext cx="5757686" cy="353484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7" name="Google Shape;87;p23"/>
          <p:cNvSpPr txBox="1"/>
          <p:nvPr/>
        </p:nvSpPr>
        <p:spPr>
          <a:xfrm>
            <a:off x="3727327" y="2930307"/>
            <a:ext cx="457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프로토타입 기초데이터 수집 및 스케치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/>
              <a:t>SMTOWN &amp; STORE</a:t>
            </a:r>
            <a:endParaRPr sz="2000"/>
          </a:p>
        </p:txBody>
      </p:sp>
      <p:sp>
        <p:nvSpPr>
          <p:cNvPr id="88" name="Google Shape;88;p23"/>
          <p:cNvSpPr/>
          <p:nvPr/>
        </p:nvSpPr>
        <p:spPr>
          <a:xfrm>
            <a:off x="3048001" y="5131956"/>
            <a:ext cx="5757686" cy="353484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9" name="Google Shape;89;p23"/>
          <p:cNvSpPr/>
          <p:nvPr/>
        </p:nvSpPr>
        <p:spPr>
          <a:xfrm>
            <a:off x="8560879" y="4614582"/>
            <a:ext cx="33053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0" name="Google Shape;90;p23"/>
          <p:cNvSpPr txBox="1"/>
          <p:nvPr/>
        </p:nvSpPr>
        <p:spPr>
          <a:xfrm>
            <a:off x="7597937" y="4649901"/>
            <a:ext cx="9541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김현욱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0898" y="1747023"/>
            <a:ext cx="2013242" cy="4644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0" name="Google Shape;330;p28"/>
          <p:cNvGraphicFramePr/>
          <p:nvPr/>
        </p:nvGraphicFramePr>
        <p:xfrm>
          <a:off x="683302" y="25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1349775"/>
                <a:gridCol w="2112625"/>
                <a:gridCol w="586900"/>
                <a:gridCol w="1349775"/>
                <a:gridCol w="1349775"/>
                <a:gridCol w="1349775"/>
                <a:gridCol w="1349775"/>
                <a:gridCol w="1349775"/>
              </a:tblGrid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smtown &amp; store main 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Ver.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김현욱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2021.04.19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 10 Education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시스템구분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chrome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단위업무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31" name="Google Shape;331;p28"/>
          <p:cNvGraphicFramePr/>
          <p:nvPr/>
        </p:nvGraphicFramePr>
        <p:xfrm>
          <a:off x="9413049" y="14589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2053700"/>
              </a:tblGrid>
              <a:tr h="31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디자인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7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 전체 width 1920; height : auto;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 Header width: 100%; height : auto;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container width: 100%; height: auto;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 footer width 100% height: auto;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개발사항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7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각 부분의 높이는 Auto로 처리해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컨텐츠의 높이 변경에 따라 유연하게 변할 수 있도록 설정.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2" name="Google Shape;332;p28"/>
          <p:cNvSpPr/>
          <p:nvPr/>
        </p:nvSpPr>
        <p:spPr>
          <a:xfrm>
            <a:off x="683292" y="1458949"/>
            <a:ext cx="8744400" cy="5141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3496871" y="1686636"/>
            <a:ext cx="513300" cy="3780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6086171" y="1598348"/>
            <a:ext cx="513300" cy="3780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3496871" y="5819448"/>
            <a:ext cx="513300" cy="3780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4095071" y="1739611"/>
            <a:ext cx="1968900" cy="4498637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4096603" y="1747023"/>
            <a:ext cx="1924500" cy="16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8"/>
          <p:cNvSpPr/>
          <p:nvPr/>
        </p:nvSpPr>
        <p:spPr>
          <a:xfrm>
            <a:off x="4064522" y="5819448"/>
            <a:ext cx="1924500" cy="4188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4090898" y="1910823"/>
            <a:ext cx="1946697" cy="390861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8"/>
          <p:cNvSpPr/>
          <p:nvPr/>
        </p:nvSpPr>
        <p:spPr>
          <a:xfrm>
            <a:off x="5957217" y="3346132"/>
            <a:ext cx="513300" cy="378000"/>
          </a:xfrm>
          <a:prstGeom prst="star7">
            <a:avLst>
              <a:gd fmla="val 34601" name="adj"/>
              <a:gd fmla="val 102572" name="hf"/>
              <a:gd fmla="val 105210" name="vf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9"/>
          <p:cNvPicPr preferRelativeResize="0"/>
          <p:nvPr/>
        </p:nvPicPr>
        <p:blipFill rotWithShape="1">
          <a:blip r:embed="rId3">
            <a:alphaModFix/>
          </a:blip>
          <a:srcRect b="76708" l="0" r="15" t="0"/>
          <a:stretch/>
        </p:blipFill>
        <p:spPr>
          <a:xfrm>
            <a:off x="1000207" y="2820484"/>
            <a:ext cx="7039469" cy="28750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6" name="Google Shape;346;p29"/>
          <p:cNvGraphicFramePr/>
          <p:nvPr/>
        </p:nvGraphicFramePr>
        <p:xfrm>
          <a:off x="414066" y="25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1378075"/>
                <a:gridCol w="2156925"/>
                <a:gridCol w="599200"/>
                <a:gridCol w="1378075"/>
                <a:gridCol w="1378075"/>
                <a:gridCol w="1378075"/>
                <a:gridCol w="1378075"/>
                <a:gridCol w="1378075"/>
              </a:tblGrid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smtown &amp; store main 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Ver.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1.1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김현욱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2021.04.19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 10 Education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시스템구분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chrome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단위업무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47" name="Google Shape;347;p29"/>
          <p:cNvGraphicFramePr/>
          <p:nvPr/>
        </p:nvGraphicFramePr>
        <p:xfrm>
          <a:off x="8998716" y="14733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2429425"/>
              </a:tblGrid>
              <a:tr h="244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디자인</a:t>
                      </a:r>
                      <a:endParaRPr b="1"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 Header width : 1920px; height: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 Top-header width: 100%; height: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2-1  Top-fixed header: width : 196px; height: auto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/ 오른쪽 정렬/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2-2 UL &gt; li * 3 width 33%; height 10px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 Bottom-header width: 100%: height: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   Loggo-image : width : 110px; height 60px / 가운데 정렬 / </a:t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3-2   left.con width:504px: height: auto / 왼쪽 정렬</a:t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3-3   Ul&gt;li * 5 width: 20%; height 60px;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3-4  right.con width 260px; height: auto; /오른쪽 정렬</a:t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3-5 ul&gt;li * 4 width 25%; height 28px;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4. Inner_container: width1320px; height 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4-1 section 1 wdith: 100%; height : auto’;</a:t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4-2 Main Image width: 880px ;  height: 580px / 가운데정렬/</a:t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4-1-1 list width: 228px; height 14px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4-3 section banner: width: 100%; height: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4-3-1 section_banner.con: width: 880px height: 160px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4000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/>
                        <a:t>개발사항</a:t>
                      </a:r>
                      <a:endParaRPr b="1" sz="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8" name="Google Shape;348;p29"/>
          <p:cNvSpPr/>
          <p:nvPr/>
        </p:nvSpPr>
        <p:spPr>
          <a:xfrm>
            <a:off x="414066" y="1473325"/>
            <a:ext cx="8584649" cy="532181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1007350" y="2820484"/>
            <a:ext cx="7039494" cy="966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1007350" y="2917199"/>
            <a:ext cx="7039494" cy="2550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9"/>
          <p:cNvSpPr/>
          <p:nvPr/>
        </p:nvSpPr>
        <p:spPr>
          <a:xfrm>
            <a:off x="6837699" y="2797584"/>
            <a:ext cx="1184369" cy="1296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29"/>
          <p:cNvCxnSpPr/>
          <p:nvPr/>
        </p:nvCxnSpPr>
        <p:spPr>
          <a:xfrm>
            <a:off x="1268004" y="2693950"/>
            <a:ext cx="207300" cy="21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3" name="Google Shape;353;p29"/>
          <p:cNvCxnSpPr>
            <a:endCxn id="351" idx="0"/>
          </p:cNvCxnSpPr>
          <p:nvPr/>
        </p:nvCxnSpPr>
        <p:spPr>
          <a:xfrm flipH="1">
            <a:off x="7429884" y="2654784"/>
            <a:ext cx="313200" cy="14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54" name="Google Shape;3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90958">
            <a:off x="2115030" y="5201753"/>
            <a:ext cx="872406" cy="66294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/>
          <p:nvPr/>
        </p:nvSpPr>
        <p:spPr>
          <a:xfrm>
            <a:off x="2909910" y="5824128"/>
            <a:ext cx="887088" cy="2250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29"/>
          <p:cNvSpPr txBox="1"/>
          <p:nvPr/>
        </p:nvSpPr>
        <p:spPr>
          <a:xfrm>
            <a:off x="2889808" y="5572097"/>
            <a:ext cx="9194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Click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90958">
            <a:off x="1168992" y="3023655"/>
            <a:ext cx="568298" cy="43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9"/>
          <p:cNvSpPr/>
          <p:nvPr/>
        </p:nvSpPr>
        <p:spPr>
          <a:xfrm rot="-1047066">
            <a:off x="1596699" y="1753766"/>
            <a:ext cx="505128" cy="3297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1007291" y="2005908"/>
            <a:ext cx="1296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Got focus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0" name="Google Shape;360;p29"/>
          <p:cNvPicPr preferRelativeResize="0"/>
          <p:nvPr/>
        </p:nvPicPr>
        <p:blipFill rotWithShape="1">
          <a:blip r:embed="rId5">
            <a:alphaModFix/>
          </a:blip>
          <a:srcRect b="32945" l="16442" r="17208" t="10692"/>
          <a:stretch/>
        </p:blipFill>
        <p:spPr>
          <a:xfrm>
            <a:off x="2158562" y="1651594"/>
            <a:ext cx="2341603" cy="111888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/>
          <p:nvPr/>
        </p:nvSpPr>
        <p:spPr>
          <a:xfrm>
            <a:off x="2158562" y="1637172"/>
            <a:ext cx="226651" cy="2422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6708320" y="3012281"/>
            <a:ext cx="1081088" cy="45719"/>
          </a:xfrm>
          <a:custGeom>
            <a:rect b="b" l="l" r="r" t="t"/>
            <a:pathLst>
              <a:path extrusionOk="0" h="90512" w="1081088">
                <a:moveTo>
                  <a:pt x="0" y="7144"/>
                </a:moveTo>
                <a:cubicBezTo>
                  <a:pt x="209947" y="49411"/>
                  <a:pt x="419894" y="91679"/>
                  <a:pt x="600075" y="90488"/>
                </a:cubicBezTo>
                <a:cubicBezTo>
                  <a:pt x="780256" y="89297"/>
                  <a:pt x="1015604" y="14287"/>
                  <a:pt x="1081088" y="0"/>
                </a:cubicBezTo>
              </a:path>
            </a:pathLst>
          </a:cu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530552" y="2862384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5683446" y="2618451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29"/>
          <p:cNvSpPr/>
          <p:nvPr/>
        </p:nvSpPr>
        <p:spPr>
          <a:xfrm>
            <a:off x="4763723" y="2928399"/>
            <a:ext cx="448358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29"/>
          <p:cNvSpPr/>
          <p:nvPr/>
        </p:nvSpPr>
        <p:spPr>
          <a:xfrm>
            <a:off x="1000207" y="2901919"/>
            <a:ext cx="3023153" cy="27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29"/>
          <p:cNvSpPr/>
          <p:nvPr/>
        </p:nvSpPr>
        <p:spPr>
          <a:xfrm>
            <a:off x="1625719" y="3011335"/>
            <a:ext cx="499751" cy="170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29"/>
          <p:cNvSpPr/>
          <p:nvPr/>
        </p:nvSpPr>
        <p:spPr>
          <a:xfrm>
            <a:off x="8053987" y="2664234"/>
            <a:ext cx="313887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b="0" i="0" sz="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29"/>
          <p:cNvSpPr/>
          <p:nvPr/>
        </p:nvSpPr>
        <p:spPr>
          <a:xfrm>
            <a:off x="7380259" y="2497303"/>
            <a:ext cx="599938" cy="22883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29"/>
          <p:cNvSpPr/>
          <p:nvPr/>
        </p:nvSpPr>
        <p:spPr>
          <a:xfrm>
            <a:off x="6458052" y="2942698"/>
            <a:ext cx="1564016" cy="18638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9"/>
          <p:cNvSpPr/>
          <p:nvPr/>
        </p:nvSpPr>
        <p:spPr>
          <a:xfrm>
            <a:off x="8062710" y="3008212"/>
            <a:ext cx="448358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3-4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29"/>
          <p:cNvSpPr/>
          <p:nvPr/>
        </p:nvSpPr>
        <p:spPr>
          <a:xfrm>
            <a:off x="7987340" y="4357451"/>
            <a:ext cx="707035" cy="62408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29"/>
          <p:cNvSpPr/>
          <p:nvPr/>
        </p:nvSpPr>
        <p:spPr>
          <a:xfrm>
            <a:off x="3873419" y="4751664"/>
            <a:ext cx="1564016" cy="186385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9"/>
          <p:cNvSpPr/>
          <p:nvPr/>
        </p:nvSpPr>
        <p:spPr>
          <a:xfrm>
            <a:off x="1007350" y="3198849"/>
            <a:ext cx="6972847" cy="332537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9"/>
          <p:cNvSpPr/>
          <p:nvPr/>
        </p:nvSpPr>
        <p:spPr>
          <a:xfrm>
            <a:off x="7251302" y="3561752"/>
            <a:ext cx="707035" cy="62408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29"/>
          <p:cNvSpPr/>
          <p:nvPr/>
        </p:nvSpPr>
        <p:spPr>
          <a:xfrm>
            <a:off x="4316588" y="5140082"/>
            <a:ext cx="820878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4-3-1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7" name="Google Shape;37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2462" y="5529802"/>
            <a:ext cx="1779795" cy="8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9"/>
          <p:cNvSpPr/>
          <p:nvPr/>
        </p:nvSpPr>
        <p:spPr>
          <a:xfrm>
            <a:off x="1997883" y="3179093"/>
            <a:ext cx="5118113" cy="1553541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1981710" y="5045335"/>
            <a:ext cx="5134286" cy="393664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1020790" y="3194241"/>
            <a:ext cx="6952239" cy="1851093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9"/>
          <p:cNvSpPr/>
          <p:nvPr/>
        </p:nvSpPr>
        <p:spPr>
          <a:xfrm>
            <a:off x="4521599" y="3574588"/>
            <a:ext cx="707035" cy="62408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29"/>
          <p:cNvSpPr/>
          <p:nvPr/>
        </p:nvSpPr>
        <p:spPr>
          <a:xfrm>
            <a:off x="1014188" y="5051891"/>
            <a:ext cx="6973151" cy="393664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9"/>
          <p:cNvSpPr/>
          <p:nvPr/>
        </p:nvSpPr>
        <p:spPr>
          <a:xfrm>
            <a:off x="7460399" y="5131023"/>
            <a:ext cx="448358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4-3</a:t>
            </a:r>
            <a:endParaRPr b="0" i="0" sz="1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29"/>
          <p:cNvSpPr/>
          <p:nvPr/>
        </p:nvSpPr>
        <p:spPr>
          <a:xfrm>
            <a:off x="2592103" y="3074332"/>
            <a:ext cx="413064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b="0" i="0" sz="105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29"/>
          <p:cNvSpPr/>
          <p:nvPr/>
        </p:nvSpPr>
        <p:spPr>
          <a:xfrm>
            <a:off x="5909517" y="2990424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29"/>
          <p:cNvSpPr/>
          <p:nvPr/>
        </p:nvSpPr>
        <p:spPr>
          <a:xfrm>
            <a:off x="7115996" y="3061749"/>
            <a:ext cx="313887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3-5</a:t>
            </a:r>
            <a:endParaRPr b="0" i="0" sz="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29"/>
          <p:cNvSpPr/>
          <p:nvPr/>
        </p:nvSpPr>
        <p:spPr>
          <a:xfrm>
            <a:off x="5137466" y="4573978"/>
            <a:ext cx="828994" cy="22883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4-2-1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29"/>
          <p:cNvSpPr txBox="1"/>
          <p:nvPr/>
        </p:nvSpPr>
        <p:spPr>
          <a:xfrm>
            <a:off x="9085811" y="4198670"/>
            <a:ext cx="2261062" cy="2708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2-1 Login/Join/Language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3-1 SM TOWN 로고 클릭시 메인 화면 이동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3-3 GNB (글로벌 네비게이션) – 클릭시 각 항목 메뉴로 이동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(Celeb, product, &amp;pick,event, brand)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클릭시 각각 로그인 페이지 / 회원가입 페이지/ 언어별 페이지로 이동.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3-5. My page (비 로그인시 로그인 페이지로 이동)/ search / 장바구니/ collection 페이지로 이동.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4-2.  이미지 클릭 or 아래 “자세히 보기“ 클릭시 해당 페이지로 이동. / 하단의 List클릭시 해당 번호의 이미지 출력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4-3-1 ‘오늘의 아이템’ 배너 클릭시 Product -&gt; 정렬 순서  ‘최신순’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3" name="Google Shape;393;p30"/>
          <p:cNvGraphicFramePr/>
          <p:nvPr/>
        </p:nvGraphicFramePr>
        <p:xfrm>
          <a:off x="482885" y="25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1349775"/>
                <a:gridCol w="2112625"/>
                <a:gridCol w="586900"/>
                <a:gridCol w="1349775"/>
                <a:gridCol w="1349775"/>
                <a:gridCol w="1349775"/>
                <a:gridCol w="1349775"/>
                <a:gridCol w="1349775"/>
              </a:tblGrid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smtown &amp; store main 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Ver.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1.1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김현욱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2021.04.19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 10 Education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시스템구분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chrome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1-3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단위업무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94" name="Google Shape;394;p30"/>
          <p:cNvGraphicFramePr/>
          <p:nvPr/>
        </p:nvGraphicFramePr>
        <p:xfrm>
          <a:off x="9212632" y="14589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2068425"/>
              </a:tblGrid>
              <a:tr h="35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디자인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62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 Title width : 264px height: 30px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 title ul &gt; li * 10 width : 10%; height: 12px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 section 2 width: 100%; height: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2-1 section2.con width :1200px; height 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2-2 ul &gt; li * 10 width: 20%; height: 308px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.section3 width 100%; height: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 section3.con width 1200px; height: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3-2 Ul&gt; li * 3 width: 33%; height: 524px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개발사항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3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 CELEB 이름이 Got focus될 경우, 해당 celeb의 product로 이미지 변경/클릭시 해당 Celeb 탭으로 이동.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2-2. Product image 클릭시 해당 상품 구매 화면으로 이동.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3-2 클릭시 &amp;pick 탭의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게시물로 이동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list 클릭시 해당 이미지로 이동,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&lt;&gt; 버튼 클릭시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1개 이미지씩 슬라이드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Got focus 시 게시물 제목 표시</a:t>
                      </a: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5" name="Google Shape;395;p30"/>
          <p:cNvSpPr/>
          <p:nvPr/>
        </p:nvSpPr>
        <p:spPr>
          <a:xfrm>
            <a:off x="482875" y="1458949"/>
            <a:ext cx="8744400" cy="5141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6" name="Google Shape;396;p30"/>
          <p:cNvPicPr preferRelativeResize="0"/>
          <p:nvPr/>
        </p:nvPicPr>
        <p:blipFill rotWithShape="1">
          <a:blip r:embed="rId3">
            <a:alphaModFix/>
          </a:blip>
          <a:srcRect b="36583" l="0" r="-2005" t="23881"/>
          <a:stretch/>
        </p:blipFill>
        <p:spPr>
          <a:xfrm>
            <a:off x="672899" y="1850478"/>
            <a:ext cx="4270576" cy="443602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0"/>
          <p:cNvSpPr/>
          <p:nvPr/>
        </p:nvSpPr>
        <p:spPr>
          <a:xfrm>
            <a:off x="1169670" y="2209800"/>
            <a:ext cx="3417570" cy="141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8" name="Google Shape;39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850948">
            <a:off x="4255769" y="5315588"/>
            <a:ext cx="662940" cy="66294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0"/>
          <p:cNvSpPr/>
          <p:nvPr/>
        </p:nvSpPr>
        <p:spPr>
          <a:xfrm>
            <a:off x="3497580" y="5676900"/>
            <a:ext cx="990600" cy="1410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~~ CD / 19500</a:t>
            </a:r>
            <a:endParaRPr b="0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30"/>
          <p:cNvSpPr/>
          <p:nvPr/>
        </p:nvSpPr>
        <p:spPr>
          <a:xfrm>
            <a:off x="3299460" y="3943350"/>
            <a:ext cx="541020" cy="26289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~~ CD / 19500</a:t>
            </a:r>
            <a:endParaRPr b="0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1" name="Google Shape;40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102914">
            <a:off x="3597358" y="3552957"/>
            <a:ext cx="662940" cy="68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4529" y="2784981"/>
            <a:ext cx="2948418" cy="211307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0"/>
          <p:cNvSpPr/>
          <p:nvPr/>
        </p:nvSpPr>
        <p:spPr>
          <a:xfrm>
            <a:off x="4943475" y="3506470"/>
            <a:ext cx="817245" cy="4897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30"/>
          <p:cNvSpPr/>
          <p:nvPr/>
        </p:nvSpPr>
        <p:spPr>
          <a:xfrm rot="-2038792">
            <a:off x="5065379" y="5047521"/>
            <a:ext cx="817245" cy="4897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30"/>
          <p:cNvSpPr/>
          <p:nvPr/>
        </p:nvSpPr>
        <p:spPr>
          <a:xfrm>
            <a:off x="2289359" y="1571654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30"/>
          <p:cNvSpPr/>
          <p:nvPr/>
        </p:nvSpPr>
        <p:spPr>
          <a:xfrm>
            <a:off x="1233325" y="1963699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</a:t>
            </a:r>
            <a:endParaRPr b="0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30"/>
          <p:cNvSpPr/>
          <p:nvPr/>
        </p:nvSpPr>
        <p:spPr>
          <a:xfrm>
            <a:off x="5224423" y="2773246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30"/>
          <p:cNvSpPr/>
          <p:nvPr/>
        </p:nvSpPr>
        <p:spPr>
          <a:xfrm>
            <a:off x="672898" y="1458903"/>
            <a:ext cx="4215758" cy="482759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0"/>
          <p:cNvSpPr/>
          <p:nvPr/>
        </p:nvSpPr>
        <p:spPr>
          <a:xfrm>
            <a:off x="672898" y="1865016"/>
            <a:ext cx="4215758" cy="2646979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30"/>
          <p:cNvSpPr/>
          <p:nvPr/>
        </p:nvSpPr>
        <p:spPr>
          <a:xfrm>
            <a:off x="794360" y="2927033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0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30"/>
          <p:cNvSpPr/>
          <p:nvPr/>
        </p:nvSpPr>
        <p:spPr>
          <a:xfrm>
            <a:off x="672898" y="4534574"/>
            <a:ext cx="4201127" cy="175192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30"/>
          <p:cNvSpPr/>
          <p:nvPr/>
        </p:nvSpPr>
        <p:spPr>
          <a:xfrm>
            <a:off x="404684" y="4935184"/>
            <a:ext cx="312266" cy="2435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30"/>
          <p:cNvSpPr/>
          <p:nvPr/>
        </p:nvSpPr>
        <p:spPr>
          <a:xfrm>
            <a:off x="1192078" y="2621928"/>
            <a:ext cx="3417571" cy="161517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0"/>
          <p:cNvSpPr/>
          <p:nvPr/>
        </p:nvSpPr>
        <p:spPr>
          <a:xfrm>
            <a:off x="1272846" y="2927986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 b="0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30"/>
          <p:cNvSpPr/>
          <p:nvPr/>
        </p:nvSpPr>
        <p:spPr>
          <a:xfrm>
            <a:off x="1192078" y="4828508"/>
            <a:ext cx="3395162" cy="1230807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30"/>
          <p:cNvSpPr/>
          <p:nvPr/>
        </p:nvSpPr>
        <p:spPr>
          <a:xfrm>
            <a:off x="809676" y="4739180"/>
            <a:ext cx="622883" cy="2435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30"/>
          <p:cNvSpPr/>
          <p:nvPr/>
        </p:nvSpPr>
        <p:spPr>
          <a:xfrm>
            <a:off x="1453601" y="5002124"/>
            <a:ext cx="622883" cy="24355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1"/>
          <p:cNvPicPr preferRelativeResize="0"/>
          <p:nvPr/>
        </p:nvPicPr>
        <p:blipFill rotWithShape="1">
          <a:blip r:embed="rId3">
            <a:alphaModFix/>
          </a:blip>
          <a:srcRect b="15385" l="0" r="1336" t="77946"/>
          <a:stretch/>
        </p:blipFill>
        <p:spPr>
          <a:xfrm>
            <a:off x="4986271" y="3882426"/>
            <a:ext cx="2333544" cy="9712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3" name="Google Shape;423;p31"/>
          <p:cNvGraphicFramePr/>
          <p:nvPr/>
        </p:nvGraphicFramePr>
        <p:xfrm>
          <a:off x="482885" y="25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1349775"/>
                <a:gridCol w="2112625"/>
                <a:gridCol w="586900"/>
                <a:gridCol w="1349775"/>
                <a:gridCol w="1349775"/>
                <a:gridCol w="1349775"/>
                <a:gridCol w="1349775"/>
                <a:gridCol w="1349775"/>
              </a:tblGrid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smtown &amp; store main 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Ver.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1.1.1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김현욱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2021.04.19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 10 Education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시스템구분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chrome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1-4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단위업무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24" name="Google Shape;424;p31"/>
          <p:cNvGraphicFramePr/>
          <p:nvPr/>
        </p:nvGraphicFramePr>
        <p:xfrm>
          <a:off x="7788336" y="14589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3492725"/>
              </a:tblGrid>
              <a:tr h="352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화면디자인</a:t>
                      </a:r>
                      <a:endParaRPr b="0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6250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Section 4 width: 100%; height: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 section4.con width: 1026px; height: auto; / 가운데 정렬/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1-1-1 ul &gt; li * 3 width: 33.33%; height: 226px;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 Section 5 width: 100%; height: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2-1 section5.con width: 1200px; height: auto; / 가운데정렬/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2-1-2 ul &gt; li * 5 width: 20%; height: 306px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 .Inner-footer width: 1320px; height: auto /가운데정렬;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개발사항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5" name="Google Shape;425;p31"/>
          <p:cNvSpPr/>
          <p:nvPr/>
        </p:nvSpPr>
        <p:spPr>
          <a:xfrm>
            <a:off x="482875" y="1458949"/>
            <a:ext cx="7305460" cy="520974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31"/>
          <p:cNvSpPr txBox="1"/>
          <p:nvPr/>
        </p:nvSpPr>
        <p:spPr>
          <a:xfrm>
            <a:off x="7840768" y="4221903"/>
            <a:ext cx="3368284" cy="2446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1-1-1 앨범 이미지 클릭시 해당 앨범 구매 페이지로 이동,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이미지 클릭후 드래그시 좌/우 이미지로 이동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1-1-3. 수평 스크롤 바 (직접 클릭은 불가)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1번 이미지의 위치를 보여줌.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2-1 회원별로 지정한 관심 CELEB의 상품 우선 표출.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2-1-2이미지 got focus시 상품명, 가격, 장바구니에 넣기 버튼 표시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이미지 클릭시 해당 상품 구매 페이지로 이동.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하단의 리스트 클릭시 이미지 5개 이동 (한 화면 통째로 이동)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라이선스 관련 항목 클릭시 관련 사이트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or 해당 자격 증명 팝업출력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(이메일 하이퍼링크, SNS 하이퍼링크 작동)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Family Site : 관련 사이트 토글 형식으로 list 출력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(한번 클릭시 list 출력, 재클릭시 창 닫기)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31"/>
          <p:cNvPicPr preferRelativeResize="0"/>
          <p:nvPr/>
        </p:nvPicPr>
        <p:blipFill rotWithShape="1">
          <a:blip r:embed="rId3">
            <a:alphaModFix/>
          </a:blip>
          <a:srcRect b="4428" l="0" r="1336" t="63790"/>
          <a:stretch/>
        </p:blipFill>
        <p:spPr>
          <a:xfrm>
            <a:off x="715631" y="1638393"/>
            <a:ext cx="3938964" cy="484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1203" y="2505614"/>
            <a:ext cx="662940" cy="66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2212" y="1952897"/>
            <a:ext cx="2059634" cy="147610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1"/>
          <p:cNvSpPr txBox="1"/>
          <p:nvPr/>
        </p:nvSpPr>
        <p:spPr>
          <a:xfrm>
            <a:off x="4105717" y="2182903"/>
            <a:ext cx="823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Click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31"/>
          <p:cNvSpPr/>
          <p:nvPr/>
        </p:nvSpPr>
        <p:spPr>
          <a:xfrm>
            <a:off x="1273408" y="4510344"/>
            <a:ext cx="541020" cy="26289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~~ CD / 19500</a:t>
            </a:r>
            <a:endParaRPr b="0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2" name="Google Shape;43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858" y="4556667"/>
            <a:ext cx="662940" cy="66294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1"/>
          <p:cNvSpPr/>
          <p:nvPr/>
        </p:nvSpPr>
        <p:spPr>
          <a:xfrm>
            <a:off x="4708374" y="4221903"/>
            <a:ext cx="411778" cy="360977"/>
          </a:xfrm>
          <a:prstGeom prst="rightArrow">
            <a:avLst>
              <a:gd fmla="val 50000" name="adj1"/>
              <a:gd fmla="val 67215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4370021" y="3902302"/>
            <a:ext cx="823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switch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5" name="Google Shape;435;p31"/>
          <p:cNvPicPr preferRelativeResize="0"/>
          <p:nvPr/>
        </p:nvPicPr>
        <p:blipFill rotWithShape="1">
          <a:blip r:embed="rId6">
            <a:alphaModFix/>
          </a:blip>
          <a:srcRect b="15987" l="74563" r="14915" t="50000"/>
          <a:stretch/>
        </p:blipFill>
        <p:spPr>
          <a:xfrm>
            <a:off x="5301274" y="4985730"/>
            <a:ext cx="833749" cy="151606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1"/>
          <p:cNvSpPr/>
          <p:nvPr/>
        </p:nvSpPr>
        <p:spPr>
          <a:xfrm>
            <a:off x="715630" y="1638394"/>
            <a:ext cx="3938965" cy="3474626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708011" y="5125689"/>
            <a:ext cx="3938965" cy="1353986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1"/>
          <p:cNvSpPr/>
          <p:nvPr/>
        </p:nvSpPr>
        <p:spPr>
          <a:xfrm>
            <a:off x="715630" y="1644081"/>
            <a:ext cx="3931346" cy="1861119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1"/>
          <p:cNvSpPr/>
          <p:nvPr/>
        </p:nvSpPr>
        <p:spPr>
          <a:xfrm>
            <a:off x="4269965" y="1604956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31"/>
          <p:cNvSpPr/>
          <p:nvPr/>
        </p:nvSpPr>
        <p:spPr>
          <a:xfrm>
            <a:off x="1273408" y="2212449"/>
            <a:ext cx="3141547" cy="100272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1"/>
          <p:cNvSpPr/>
          <p:nvPr/>
        </p:nvSpPr>
        <p:spPr>
          <a:xfrm>
            <a:off x="3767798" y="2026618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</a:t>
            </a:r>
            <a:endParaRPr b="0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1"/>
          <p:cNvSpPr/>
          <p:nvPr/>
        </p:nvSpPr>
        <p:spPr>
          <a:xfrm>
            <a:off x="1717079" y="2319818"/>
            <a:ext cx="763758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1-1-1</a:t>
            </a:r>
            <a:endParaRPr b="0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31"/>
          <p:cNvSpPr/>
          <p:nvPr/>
        </p:nvSpPr>
        <p:spPr>
          <a:xfrm>
            <a:off x="3332565" y="3168554"/>
            <a:ext cx="773151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1-1-3</a:t>
            </a:r>
            <a:endParaRPr b="0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31"/>
          <p:cNvSpPr/>
          <p:nvPr/>
        </p:nvSpPr>
        <p:spPr>
          <a:xfrm>
            <a:off x="723249" y="3519787"/>
            <a:ext cx="3911700" cy="162278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31"/>
          <p:cNvSpPr/>
          <p:nvPr/>
        </p:nvSpPr>
        <p:spPr>
          <a:xfrm>
            <a:off x="4633724" y="3591055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31"/>
          <p:cNvSpPr/>
          <p:nvPr/>
        </p:nvSpPr>
        <p:spPr>
          <a:xfrm>
            <a:off x="1281213" y="3858700"/>
            <a:ext cx="3141547" cy="1112115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31"/>
          <p:cNvSpPr/>
          <p:nvPr/>
        </p:nvSpPr>
        <p:spPr>
          <a:xfrm>
            <a:off x="3332565" y="3693130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 b="0" i="0" sz="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31"/>
          <p:cNvSpPr/>
          <p:nvPr/>
        </p:nvSpPr>
        <p:spPr>
          <a:xfrm>
            <a:off x="2124315" y="4062638"/>
            <a:ext cx="452557" cy="24837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2-1-2</a:t>
            </a:r>
            <a:endParaRPr b="0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700391" y="5098249"/>
            <a:ext cx="3954204" cy="1403548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31"/>
          <p:cNvSpPr/>
          <p:nvPr/>
        </p:nvSpPr>
        <p:spPr>
          <a:xfrm>
            <a:off x="4641364" y="5074668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1"/>
          <p:cNvSpPr/>
          <p:nvPr/>
        </p:nvSpPr>
        <p:spPr>
          <a:xfrm rot="10800000">
            <a:off x="4414956" y="4221903"/>
            <a:ext cx="411778" cy="360977"/>
          </a:xfrm>
          <a:prstGeom prst="rightArrow">
            <a:avLst>
              <a:gd fmla="val 50000" name="adj1"/>
              <a:gd fmla="val 67215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31"/>
          <p:cNvSpPr/>
          <p:nvPr/>
        </p:nvSpPr>
        <p:spPr>
          <a:xfrm>
            <a:off x="4236181" y="2511238"/>
            <a:ext cx="955813" cy="4944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3" name="Google Shape;45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977038">
            <a:off x="4450329" y="5232368"/>
            <a:ext cx="662940" cy="66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2"/>
          <p:cNvGrpSpPr/>
          <p:nvPr/>
        </p:nvGrpSpPr>
        <p:grpSpPr>
          <a:xfrm>
            <a:off x="1507384" y="1517827"/>
            <a:ext cx="3990204" cy="5051693"/>
            <a:chOff x="2119859" y="1517827"/>
            <a:chExt cx="3990204" cy="5051693"/>
          </a:xfrm>
        </p:grpSpPr>
        <p:grpSp>
          <p:nvGrpSpPr>
            <p:cNvPr id="459" name="Google Shape;459;p32"/>
            <p:cNvGrpSpPr/>
            <p:nvPr/>
          </p:nvGrpSpPr>
          <p:grpSpPr>
            <a:xfrm>
              <a:off x="2119859" y="1552552"/>
              <a:ext cx="3990204" cy="4450892"/>
              <a:chOff x="2119859" y="1885927"/>
              <a:chExt cx="3990204" cy="4450892"/>
            </a:xfrm>
          </p:grpSpPr>
          <p:pic>
            <p:nvPicPr>
              <p:cNvPr id="460" name="Google Shape;460;p32"/>
              <p:cNvPicPr preferRelativeResize="0"/>
              <p:nvPr/>
            </p:nvPicPr>
            <p:blipFill rotWithShape="1">
              <a:blip r:embed="rId3">
                <a:alphaModFix/>
              </a:blip>
              <a:srcRect b="8281" l="31327" r="31172" t="22345"/>
              <a:stretch/>
            </p:blipFill>
            <p:spPr>
              <a:xfrm>
                <a:off x="2119859" y="2381250"/>
                <a:ext cx="3990204" cy="39555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" name="Google Shape;461;p32"/>
              <p:cNvSpPr/>
              <p:nvPr/>
            </p:nvSpPr>
            <p:spPr>
              <a:xfrm>
                <a:off x="2119859" y="1885927"/>
                <a:ext cx="3990204" cy="495300"/>
              </a:xfrm>
              <a:prstGeom prst="rect">
                <a:avLst/>
              </a:pr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62" name="Google Shape;462;p32"/>
            <p:cNvSpPr txBox="1"/>
            <p:nvPr/>
          </p:nvSpPr>
          <p:spPr>
            <a:xfrm>
              <a:off x="2119859" y="1517827"/>
              <a:ext cx="3989812" cy="36933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3" name="Google Shape;463;p32"/>
            <p:cNvSpPr txBox="1"/>
            <p:nvPr/>
          </p:nvSpPr>
          <p:spPr>
            <a:xfrm>
              <a:off x="2119859" y="5923189"/>
              <a:ext cx="3989812" cy="646331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4" name="Google Shape;464;p32"/>
          <p:cNvGrpSpPr/>
          <p:nvPr/>
        </p:nvGrpSpPr>
        <p:grpSpPr>
          <a:xfrm>
            <a:off x="4545987" y="5347418"/>
            <a:ext cx="1048109" cy="1222102"/>
            <a:chOff x="2119467" y="5347418"/>
            <a:chExt cx="1048109" cy="1222102"/>
          </a:xfrm>
        </p:grpSpPr>
        <p:sp>
          <p:nvSpPr>
            <p:cNvPr id="465" name="Google Shape;465;p32"/>
            <p:cNvSpPr/>
            <p:nvPr/>
          </p:nvSpPr>
          <p:spPr>
            <a:xfrm>
              <a:off x="2363638" y="5618504"/>
              <a:ext cx="560717" cy="66797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2119467" y="5347418"/>
              <a:ext cx="1048109" cy="1222102"/>
            </a:xfrm>
            <a:prstGeom prst="mathMultiply">
              <a:avLst>
                <a:gd fmla="val 1685" name="adj1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7" name="Google Shape;467;p32"/>
          <p:cNvSpPr/>
          <p:nvPr/>
        </p:nvSpPr>
        <p:spPr>
          <a:xfrm>
            <a:off x="6025686" y="4205018"/>
            <a:ext cx="2365486" cy="2395631"/>
          </a:xfrm>
          <a:prstGeom prst="wedgeRectCallout">
            <a:avLst>
              <a:gd fmla="val -86476" name="adj1"/>
              <a:gd fmla="val 2181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2"/>
          <p:cNvSpPr/>
          <p:nvPr/>
        </p:nvSpPr>
        <p:spPr>
          <a:xfrm>
            <a:off x="1496146" y="1872202"/>
            <a:ext cx="4001050" cy="469731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32"/>
          <p:cNvSpPr/>
          <p:nvPr/>
        </p:nvSpPr>
        <p:spPr>
          <a:xfrm>
            <a:off x="5745193" y="1624062"/>
            <a:ext cx="2864322" cy="2447606"/>
          </a:xfrm>
          <a:prstGeom prst="wedgeRectCallout">
            <a:avLst>
              <a:gd fmla="val -65791" name="adj1"/>
              <a:gd fmla="val 43233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70" name="Google Shape;470;p32"/>
          <p:cNvGraphicFramePr/>
          <p:nvPr/>
        </p:nvGraphicFramePr>
        <p:xfrm>
          <a:off x="683302" y="25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1349775"/>
                <a:gridCol w="2112625"/>
                <a:gridCol w="586900"/>
                <a:gridCol w="1349775"/>
                <a:gridCol w="1349775"/>
                <a:gridCol w="1349775"/>
                <a:gridCol w="1349775"/>
                <a:gridCol w="1349775"/>
              </a:tblGrid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smtown &amp; store main 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Ver.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김현욱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2021.04.19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 10 Education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시스템구분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chrome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단위업무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71" name="Google Shape;471;p32"/>
          <p:cNvSpPr/>
          <p:nvPr/>
        </p:nvSpPr>
        <p:spPr>
          <a:xfrm>
            <a:off x="683292" y="1458949"/>
            <a:ext cx="8408950" cy="5141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32"/>
          <p:cNvSpPr txBox="1"/>
          <p:nvPr/>
        </p:nvSpPr>
        <p:spPr>
          <a:xfrm>
            <a:off x="9477642" y="4491350"/>
            <a:ext cx="192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73" name="Google Shape;473;p32"/>
          <p:cNvGraphicFramePr/>
          <p:nvPr/>
        </p:nvGraphicFramePr>
        <p:xfrm>
          <a:off x="9103088" y="14509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2378400"/>
              </a:tblGrid>
              <a:tr h="235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6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lang="ko-KR" sz="105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개발사항</a:t>
                      </a:r>
                      <a:endParaRPr b="1" sz="105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1-1-1  입력한 아이디/비밀번호가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일치하지 않을 경우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“아아디 또는 비밀번호가 일치하지 않습니다” 팝업 출력 후 새로 고침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유효값 설정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(아이디 필수/ 패스워드 4자리 이상)에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어긋날 경우 각 에러 메시지 출력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1-2-1 Join Us 클릭시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홈페이지로 이동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1-3-1 각 간편 로그인 아이콘 클릭시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포털 로그인 팝업 출력 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74" name="Google Shape;474;p32"/>
          <p:cNvGrpSpPr/>
          <p:nvPr/>
        </p:nvGrpSpPr>
        <p:grpSpPr>
          <a:xfrm>
            <a:off x="1446610" y="5347418"/>
            <a:ext cx="1048109" cy="1222102"/>
            <a:chOff x="2119467" y="5347418"/>
            <a:chExt cx="1048109" cy="1222102"/>
          </a:xfrm>
        </p:grpSpPr>
        <p:sp>
          <p:nvSpPr>
            <p:cNvPr id="475" name="Google Shape;475;p32"/>
            <p:cNvSpPr/>
            <p:nvPr/>
          </p:nvSpPr>
          <p:spPr>
            <a:xfrm>
              <a:off x="2363638" y="5618504"/>
              <a:ext cx="560717" cy="66797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2119467" y="5347418"/>
              <a:ext cx="1048109" cy="1222102"/>
            </a:xfrm>
            <a:prstGeom prst="mathMultiply">
              <a:avLst>
                <a:gd fmla="val 1685" name="adj1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7" name="Google Shape;477;p32"/>
          <p:cNvGrpSpPr/>
          <p:nvPr/>
        </p:nvGrpSpPr>
        <p:grpSpPr>
          <a:xfrm>
            <a:off x="2066485" y="5347418"/>
            <a:ext cx="1048109" cy="1222102"/>
            <a:chOff x="2119467" y="5347418"/>
            <a:chExt cx="1048109" cy="1222102"/>
          </a:xfrm>
        </p:grpSpPr>
        <p:sp>
          <p:nvSpPr>
            <p:cNvPr id="478" name="Google Shape;478;p32"/>
            <p:cNvSpPr/>
            <p:nvPr/>
          </p:nvSpPr>
          <p:spPr>
            <a:xfrm>
              <a:off x="2363638" y="5618504"/>
              <a:ext cx="560717" cy="66797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2119467" y="5347418"/>
              <a:ext cx="1048109" cy="1222102"/>
            </a:xfrm>
            <a:prstGeom prst="mathMultiply">
              <a:avLst>
                <a:gd fmla="val 1685" name="adj1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0" name="Google Shape;480;p32"/>
          <p:cNvGrpSpPr/>
          <p:nvPr/>
        </p:nvGrpSpPr>
        <p:grpSpPr>
          <a:xfrm>
            <a:off x="2686360" y="5347418"/>
            <a:ext cx="1048109" cy="1222102"/>
            <a:chOff x="2119467" y="5347418"/>
            <a:chExt cx="1048109" cy="1222102"/>
          </a:xfrm>
        </p:grpSpPr>
        <p:sp>
          <p:nvSpPr>
            <p:cNvPr id="481" name="Google Shape;481;p32"/>
            <p:cNvSpPr/>
            <p:nvPr/>
          </p:nvSpPr>
          <p:spPr>
            <a:xfrm>
              <a:off x="2363638" y="5618504"/>
              <a:ext cx="560717" cy="66797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2119467" y="5347418"/>
              <a:ext cx="1048109" cy="1222102"/>
            </a:xfrm>
            <a:prstGeom prst="mathMultiply">
              <a:avLst>
                <a:gd fmla="val 1685" name="adj1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3" name="Google Shape;483;p32"/>
          <p:cNvGrpSpPr/>
          <p:nvPr/>
        </p:nvGrpSpPr>
        <p:grpSpPr>
          <a:xfrm>
            <a:off x="3306235" y="5347418"/>
            <a:ext cx="1048109" cy="1222102"/>
            <a:chOff x="2119467" y="5347418"/>
            <a:chExt cx="1048109" cy="1222102"/>
          </a:xfrm>
        </p:grpSpPr>
        <p:sp>
          <p:nvSpPr>
            <p:cNvPr id="484" name="Google Shape;484;p32"/>
            <p:cNvSpPr/>
            <p:nvPr/>
          </p:nvSpPr>
          <p:spPr>
            <a:xfrm>
              <a:off x="2363638" y="5618504"/>
              <a:ext cx="560717" cy="66797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2119467" y="5347418"/>
              <a:ext cx="1048109" cy="1222102"/>
            </a:xfrm>
            <a:prstGeom prst="mathMultiply">
              <a:avLst>
                <a:gd fmla="val 1685" name="adj1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6" name="Google Shape;486;p32"/>
          <p:cNvGrpSpPr/>
          <p:nvPr/>
        </p:nvGrpSpPr>
        <p:grpSpPr>
          <a:xfrm>
            <a:off x="3926110" y="5347418"/>
            <a:ext cx="1048109" cy="1222102"/>
            <a:chOff x="2119467" y="5347418"/>
            <a:chExt cx="1048109" cy="1222102"/>
          </a:xfrm>
        </p:grpSpPr>
        <p:sp>
          <p:nvSpPr>
            <p:cNvPr id="487" name="Google Shape;487;p32"/>
            <p:cNvSpPr/>
            <p:nvPr/>
          </p:nvSpPr>
          <p:spPr>
            <a:xfrm>
              <a:off x="2363638" y="5618504"/>
              <a:ext cx="560717" cy="66797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119467" y="5347418"/>
              <a:ext cx="1048109" cy="1222102"/>
            </a:xfrm>
            <a:prstGeom prst="mathMultiply">
              <a:avLst>
                <a:gd fmla="val 1685" name="adj1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9" name="Google Shape;489;p32"/>
          <p:cNvSpPr/>
          <p:nvPr/>
        </p:nvSpPr>
        <p:spPr>
          <a:xfrm>
            <a:off x="1690781" y="5618504"/>
            <a:ext cx="3660094" cy="66797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32"/>
          <p:cNvSpPr/>
          <p:nvPr/>
        </p:nvSpPr>
        <p:spPr>
          <a:xfrm>
            <a:off x="1506992" y="1481798"/>
            <a:ext cx="3990204" cy="508772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32"/>
          <p:cNvSpPr/>
          <p:nvPr/>
        </p:nvSpPr>
        <p:spPr>
          <a:xfrm>
            <a:off x="1163700" y="1490712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32"/>
          <p:cNvSpPr txBox="1"/>
          <p:nvPr/>
        </p:nvSpPr>
        <p:spPr>
          <a:xfrm>
            <a:off x="9291391" y="1604086"/>
            <a:ext cx="2053785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디자인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login-box : width: 600; height: auto;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1-1 login.con : width: 100%; height: auto;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1-2 Button_box: width: 520px; height: auto;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1-2-1 Ul&gt;li* 2 width: 520px; height : 54px;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1-3 Alterlogin width: 510px; height: auto;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1-3-1 Ul&gt;li * 6 width : 16.67% height: 72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2"/>
          <p:cNvSpPr/>
          <p:nvPr/>
        </p:nvSpPr>
        <p:spPr>
          <a:xfrm>
            <a:off x="854016" y="1989804"/>
            <a:ext cx="636707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32"/>
          <p:cNvSpPr/>
          <p:nvPr/>
        </p:nvSpPr>
        <p:spPr>
          <a:xfrm>
            <a:off x="1879264" y="3360420"/>
            <a:ext cx="3314701" cy="93726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32"/>
          <p:cNvSpPr/>
          <p:nvPr/>
        </p:nvSpPr>
        <p:spPr>
          <a:xfrm>
            <a:off x="1652310" y="3241224"/>
            <a:ext cx="636707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</a:t>
            </a:r>
            <a:endParaRPr b="0" i="0" sz="1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32"/>
          <p:cNvSpPr/>
          <p:nvPr/>
        </p:nvSpPr>
        <p:spPr>
          <a:xfrm>
            <a:off x="3926110" y="3374574"/>
            <a:ext cx="636707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1-2-1</a:t>
            </a:r>
            <a:endParaRPr b="0" i="0" sz="1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32"/>
          <p:cNvSpPr/>
          <p:nvPr/>
        </p:nvSpPr>
        <p:spPr>
          <a:xfrm>
            <a:off x="1587913" y="5290852"/>
            <a:ext cx="636707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1-3</a:t>
            </a:r>
            <a:endParaRPr b="0" i="0" sz="1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32"/>
          <p:cNvSpPr/>
          <p:nvPr/>
        </p:nvSpPr>
        <p:spPr>
          <a:xfrm>
            <a:off x="1798188" y="5695288"/>
            <a:ext cx="636707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1-3-1</a:t>
            </a:r>
            <a:endParaRPr b="0" i="0" sz="1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32"/>
          <p:cNvSpPr/>
          <p:nvPr/>
        </p:nvSpPr>
        <p:spPr>
          <a:xfrm>
            <a:off x="1906266" y="2185588"/>
            <a:ext cx="90071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1-1-1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0" name="Google Shape;50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1613" y="1757412"/>
            <a:ext cx="2648794" cy="75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1613" y="2538632"/>
            <a:ext cx="2648794" cy="70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1613" y="3275960"/>
            <a:ext cx="2648794" cy="65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8608" y="4302307"/>
            <a:ext cx="1738065" cy="2090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8" name="Google Shape;508;p33"/>
          <p:cNvGraphicFramePr/>
          <p:nvPr/>
        </p:nvGraphicFramePr>
        <p:xfrm>
          <a:off x="683302" y="25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1349775"/>
                <a:gridCol w="2112625"/>
                <a:gridCol w="586900"/>
                <a:gridCol w="1349775"/>
                <a:gridCol w="1349775"/>
                <a:gridCol w="1349775"/>
                <a:gridCol w="1349775"/>
                <a:gridCol w="1349775"/>
              </a:tblGrid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smtown &amp; store main 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Ver.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김현욱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2021.04.19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 10 Education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시스템구분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chrome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단위업무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페이지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09" name="Google Shape;509;p33"/>
          <p:cNvGraphicFramePr/>
          <p:nvPr/>
        </p:nvGraphicFramePr>
        <p:xfrm>
          <a:off x="8902160" y="14589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2603050"/>
              </a:tblGrid>
              <a:tr h="31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디자인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7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 Join Us BOX width:604px; height: auto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1-1 Info_Name width: 100px; height: 36px;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1-2 Info_Box width: 390px; height: 36px;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1-3 생년월일 width:50%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각 항목 사이 Bottom paddle 20px;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0" name="Google Shape;510;p33"/>
          <p:cNvSpPr/>
          <p:nvPr/>
        </p:nvSpPr>
        <p:spPr>
          <a:xfrm>
            <a:off x="683292" y="1458949"/>
            <a:ext cx="8218868" cy="5141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33"/>
          <p:cNvSpPr txBox="1"/>
          <p:nvPr/>
        </p:nvSpPr>
        <p:spPr>
          <a:xfrm>
            <a:off x="9477642" y="4491350"/>
            <a:ext cx="192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12" name="Google Shape;512;p33"/>
          <p:cNvGraphicFramePr/>
          <p:nvPr/>
        </p:nvGraphicFramePr>
        <p:xfrm>
          <a:off x="8911372" y="40124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2593850"/>
              </a:tblGrid>
              <a:tr h="31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개발사항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 휴대폰 번호 입력 후 버튼 클릭시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번호로 인증번호 6자리 전송.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-&gt; 1-2칸 밑 ‘인증번호 입력‘ 칸 삽입.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1-4 성별 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1-5 비밀번호 유효성 규칙 출력 /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불일치 텍스트 출력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1-7 주소찾기 팝업창 출력 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해당 정보 1-6에 입력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1-8 라디오버튼 = False 시 광고 X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13" name="Google Shape;5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592" y="1757412"/>
            <a:ext cx="5162797" cy="457405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3"/>
          <p:cNvSpPr/>
          <p:nvPr/>
        </p:nvSpPr>
        <p:spPr>
          <a:xfrm>
            <a:off x="1505888" y="1701840"/>
            <a:ext cx="3990037" cy="489880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1196088" y="1568444"/>
            <a:ext cx="3098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33"/>
          <p:cNvSpPr/>
          <p:nvPr/>
        </p:nvSpPr>
        <p:spPr>
          <a:xfrm>
            <a:off x="2790825" y="2111377"/>
            <a:ext cx="2543176" cy="26272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33"/>
          <p:cNvSpPr/>
          <p:nvPr/>
        </p:nvSpPr>
        <p:spPr>
          <a:xfrm>
            <a:off x="1681164" y="2111377"/>
            <a:ext cx="709611" cy="26272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33"/>
          <p:cNvSpPr/>
          <p:nvPr/>
        </p:nvSpPr>
        <p:spPr>
          <a:xfrm>
            <a:off x="1361809" y="2028924"/>
            <a:ext cx="3098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</a:t>
            </a:r>
            <a:endParaRPr b="0" i="0" sz="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33"/>
          <p:cNvSpPr/>
          <p:nvPr/>
        </p:nvSpPr>
        <p:spPr>
          <a:xfrm>
            <a:off x="2790826" y="5809234"/>
            <a:ext cx="676994" cy="42766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33"/>
          <p:cNvSpPr/>
          <p:nvPr/>
        </p:nvSpPr>
        <p:spPr>
          <a:xfrm>
            <a:off x="2569151" y="5648098"/>
            <a:ext cx="3098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1-8</a:t>
            </a:r>
            <a:endParaRPr b="0" i="0" sz="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33"/>
          <p:cNvSpPr/>
          <p:nvPr/>
        </p:nvSpPr>
        <p:spPr>
          <a:xfrm>
            <a:off x="2790825" y="2782373"/>
            <a:ext cx="1361174" cy="26272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33"/>
          <p:cNvSpPr/>
          <p:nvPr/>
        </p:nvSpPr>
        <p:spPr>
          <a:xfrm>
            <a:off x="2773118" y="1883456"/>
            <a:ext cx="3098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</a:t>
            </a:r>
            <a:endParaRPr b="0" i="0" sz="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33"/>
          <p:cNvSpPr/>
          <p:nvPr/>
        </p:nvSpPr>
        <p:spPr>
          <a:xfrm>
            <a:off x="2481025" y="3661796"/>
            <a:ext cx="3098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1-5</a:t>
            </a:r>
            <a:endParaRPr b="0" i="0" sz="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33"/>
          <p:cNvSpPr/>
          <p:nvPr/>
        </p:nvSpPr>
        <p:spPr>
          <a:xfrm>
            <a:off x="4361392" y="4419763"/>
            <a:ext cx="368972" cy="21750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33"/>
          <p:cNvSpPr/>
          <p:nvPr/>
        </p:nvSpPr>
        <p:spPr>
          <a:xfrm>
            <a:off x="2635925" y="2563074"/>
            <a:ext cx="3098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1-3</a:t>
            </a:r>
            <a:endParaRPr b="0" i="0" sz="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33"/>
          <p:cNvSpPr/>
          <p:nvPr/>
        </p:nvSpPr>
        <p:spPr>
          <a:xfrm>
            <a:off x="2773118" y="3122073"/>
            <a:ext cx="815471" cy="26272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3"/>
          <p:cNvSpPr/>
          <p:nvPr/>
        </p:nvSpPr>
        <p:spPr>
          <a:xfrm>
            <a:off x="2469113" y="3045102"/>
            <a:ext cx="3098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1-4</a:t>
            </a:r>
            <a:endParaRPr b="0" i="0" sz="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3"/>
          <p:cNvSpPr/>
          <p:nvPr/>
        </p:nvSpPr>
        <p:spPr>
          <a:xfrm>
            <a:off x="2773117" y="4443191"/>
            <a:ext cx="2560883" cy="1096863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3"/>
          <p:cNvSpPr/>
          <p:nvPr/>
        </p:nvSpPr>
        <p:spPr>
          <a:xfrm>
            <a:off x="4149727" y="4250363"/>
            <a:ext cx="3098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1-7</a:t>
            </a:r>
            <a:endParaRPr b="0" i="0" sz="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3"/>
          <p:cNvSpPr/>
          <p:nvPr/>
        </p:nvSpPr>
        <p:spPr>
          <a:xfrm>
            <a:off x="2817289" y="3772312"/>
            <a:ext cx="2543176" cy="50779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3"/>
          <p:cNvSpPr/>
          <p:nvPr/>
        </p:nvSpPr>
        <p:spPr>
          <a:xfrm>
            <a:off x="2488953" y="4336981"/>
            <a:ext cx="3098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-KR" sz="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1-6</a:t>
            </a:r>
            <a:endParaRPr b="0" i="0" sz="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33"/>
          <p:cNvSpPr/>
          <p:nvPr/>
        </p:nvSpPr>
        <p:spPr>
          <a:xfrm>
            <a:off x="6082221" y="1802757"/>
            <a:ext cx="2233643" cy="1682315"/>
          </a:xfrm>
          <a:prstGeom prst="wedgeRectCallout">
            <a:avLst>
              <a:gd fmla="val -80003" name="adj1"/>
              <a:gd fmla="val 66308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3" name="Google Shape;53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3682" y="2572758"/>
            <a:ext cx="2000431" cy="76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3682" y="1937873"/>
            <a:ext cx="2000431" cy="617417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3"/>
          <p:cNvSpPr/>
          <p:nvPr/>
        </p:nvSpPr>
        <p:spPr>
          <a:xfrm>
            <a:off x="5986545" y="3650192"/>
            <a:ext cx="1684120" cy="1682315"/>
          </a:xfrm>
          <a:prstGeom prst="wedgeRectCallout">
            <a:avLst>
              <a:gd fmla="val -101630" name="adj1"/>
              <a:gd fmla="val 2724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6" name="Google Shape;53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6468" y="3752953"/>
            <a:ext cx="1294611" cy="148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" name="Google Shape;541;p34"/>
          <p:cNvGraphicFramePr/>
          <p:nvPr/>
        </p:nvGraphicFramePr>
        <p:xfrm>
          <a:off x="683302" y="25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1349775"/>
                <a:gridCol w="2112625"/>
                <a:gridCol w="586900"/>
                <a:gridCol w="1349775"/>
                <a:gridCol w="1349775"/>
                <a:gridCol w="1349775"/>
                <a:gridCol w="1349775"/>
                <a:gridCol w="1349775"/>
              </a:tblGrid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smtown &amp; store main 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Ver.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김현욱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2021.04.19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 10 Education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시스템구분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chrome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단위업무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페이지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42" name="Google Shape;542;p34"/>
          <p:cNvGraphicFramePr/>
          <p:nvPr/>
        </p:nvGraphicFramePr>
        <p:xfrm>
          <a:off x="9427692" y="14589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2077525"/>
              </a:tblGrid>
              <a:tr h="31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디자인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7975"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Celeb Box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width:604px; height 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 Celeb_Image_Boc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width: 520px; height: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1-2-1 Celeb_Image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width: 118px; height: 118px;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3" name="Google Shape;543;p34"/>
          <p:cNvSpPr/>
          <p:nvPr/>
        </p:nvSpPr>
        <p:spPr>
          <a:xfrm>
            <a:off x="683292" y="1458949"/>
            <a:ext cx="8744400" cy="5141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34"/>
          <p:cNvSpPr txBox="1"/>
          <p:nvPr/>
        </p:nvSpPr>
        <p:spPr>
          <a:xfrm>
            <a:off x="9477642" y="4491350"/>
            <a:ext cx="192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45" name="Google Shape;545;p34"/>
          <p:cNvGraphicFramePr/>
          <p:nvPr/>
        </p:nvGraphicFramePr>
        <p:xfrm>
          <a:off x="9427692" y="40124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2075800"/>
              </a:tblGrid>
              <a:tr h="31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개발사항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8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 나중에 선택하기 = True 일 경우   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Profile.Celeb = Null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1-2-1 좋아하는 CELEB 선택시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강조 효과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Profile.Celeb에 해당 Celeb 입력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 메인 페이지 우선 출력.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46" name="Google Shape;5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249" y="1882974"/>
            <a:ext cx="6059995" cy="4499318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4"/>
          <p:cNvSpPr/>
          <p:nvPr/>
        </p:nvSpPr>
        <p:spPr>
          <a:xfrm>
            <a:off x="1316107" y="1882974"/>
            <a:ext cx="5369365" cy="4405683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34"/>
          <p:cNvSpPr/>
          <p:nvPr/>
        </p:nvSpPr>
        <p:spPr>
          <a:xfrm>
            <a:off x="1110179" y="1655989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34"/>
          <p:cNvSpPr/>
          <p:nvPr/>
        </p:nvSpPr>
        <p:spPr>
          <a:xfrm>
            <a:off x="1552755" y="3001992"/>
            <a:ext cx="4554747" cy="320902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34"/>
          <p:cNvSpPr/>
          <p:nvPr/>
        </p:nvSpPr>
        <p:spPr>
          <a:xfrm>
            <a:off x="2427144" y="2545567"/>
            <a:ext cx="609353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4"/>
          <p:cNvSpPr/>
          <p:nvPr/>
        </p:nvSpPr>
        <p:spPr>
          <a:xfrm>
            <a:off x="1148402" y="2812267"/>
            <a:ext cx="609353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34"/>
          <p:cNvSpPr/>
          <p:nvPr/>
        </p:nvSpPr>
        <p:spPr>
          <a:xfrm>
            <a:off x="2390550" y="3341510"/>
            <a:ext cx="609353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1-2-1</a:t>
            </a:r>
            <a:endParaRPr b="0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4"/>
          <p:cNvSpPr/>
          <p:nvPr/>
        </p:nvSpPr>
        <p:spPr>
          <a:xfrm>
            <a:off x="6821252" y="2589701"/>
            <a:ext cx="2554233" cy="1496114"/>
          </a:xfrm>
          <a:prstGeom prst="wedgeRectCallout">
            <a:avLst>
              <a:gd fmla="val -76716" name="adj1"/>
              <a:gd fmla="val 69867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4" name="Google Shape;5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2445" y="2757840"/>
            <a:ext cx="2229929" cy="120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9" name="Google Shape;559;p35"/>
          <p:cNvGraphicFramePr/>
          <p:nvPr/>
        </p:nvGraphicFramePr>
        <p:xfrm>
          <a:off x="683302" y="257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1349775"/>
                <a:gridCol w="2112625"/>
                <a:gridCol w="586900"/>
                <a:gridCol w="1349775"/>
                <a:gridCol w="1349775"/>
                <a:gridCol w="1349775"/>
                <a:gridCol w="1349775"/>
                <a:gridCol w="1349775"/>
              </a:tblGrid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smtown &amp; store main 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Ver.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김현욱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2021.04.19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시스템명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 10 Education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시스템구분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chrome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1-3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단위업무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페이지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60" name="Google Shape;560;p35"/>
          <p:cNvGraphicFramePr/>
          <p:nvPr/>
        </p:nvGraphicFramePr>
        <p:xfrm>
          <a:off x="9443886" y="14589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2053700"/>
              </a:tblGrid>
              <a:tr h="33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디자인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 약관_Box width: 604px;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height: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 약관_Text width: 520px; 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height auto;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1-3 and 1-4 button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width: 256px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height: 56px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1" name="Google Shape;561;p35"/>
          <p:cNvSpPr/>
          <p:nvPr/>
        </p:nvSpPr>
        <p:spPr>
          <a:xfrm>
            <a:off x="683292" y="1458949"/>
            <a:ext cx="8744400" cy="5141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35"/>
          <p:cNvSpPr txBox="1"/>
          <p:nvPr/>
        </p:nvSpPr>
        <p:spPr>
          <a:xfrm>
            <a:off x="9477642" y="4491350"/>
            <a:ext cx="192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63" name="Google Shape;563;p35"/>
          <p:cNvGraphicFramePr/>
          <p:nvPr/>
        </p:nvGraphicFramePr>
        <p:xfrm>
          <a:off x="9443886" y="4202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{A4C11945-ED7D-4E8A-A4F2-1D95F771E73E}</a:tableStyleId>
              </a:tblPr>
              <a:tblGrid>
                <a:gridCol w="2053700"/>
              </a:tblGrid>
              <a:tr h="34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개발사항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 Radiobox = False인 채로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Join butto 클릭시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“약관에 동의해주세요“ 팝업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1-3 클릭 시 메인 메뉴로 이동.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단, 입력한 정보가 있으면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“입력 정보가 모두 사라집니다. 정말 취소하시겠습니까?“ 출력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1-4 입력 정보가 모두 바를 경우 계정 생성 완료 창으로 이동 / 로그인 메인화면 출력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잘못된 정보 중 제일 첫번째를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팝업창으로 안내.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64" name="Google Shape;5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593" y="1757412"/>
            <a:ext cx="4802806" cy="4730764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5"/>
          <p:cNvSpPr/>
          <p:nvPr/>
        </p:nvSpPr>
        <p:spPr>
          <a:xfrm>
            <a:off x="1293962" y="1644939"/>
            <a:ext cx="4339087" cy="484323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35"/>
          <p:cNvSpPr/>
          <p:nvPr/>
        </p:nvSpPr>
        <p:spPr>
          <a:xfrm>
            <a:off x="5698912" y="1916841"/>
            <a:ext cx="405442" cy="6728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35"/>
          <p:cNvSpPr/>
          <p:nvPr/>
        </p:nvSpPr>
        <p:spPr>
          <a:xfrm>
            <a:off x="1081416" y="1567826"/>
            <a:ext cx="342900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35"/>
          <p:cNvSpPr/>
          <p:nvPr/>
        </p:nvSpPr>
        <p:spPr>
          <a:xfrm>
            <a:off x="5407819" y="1834526"/>
            <a:ext cx="204787" cy="606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35"/>
          <p:cNvSpPr/>
          <p:nvPr/>
        </p:nvSpPr>
        <p:spPr>
          <a:xfrm>
            <a:off x="1321922" y="1949908"/>
            <a:ext cx="213984" cy="606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35"/>
          <p:cNvSpPr/>
          <p:nvPr/>
        </p:nvSpPr>
        <p:spPr>
          <a:xfrm>
            <a:off x="1562546" y="2600681"/>
            <a:ext cx="3845273" cy="141174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35"/>
          <p:cNvSpPr/>
          <p:nvPr/>
        </p:nvSpPr>
        <p:spPr>
          <a:xfrm>
            <a:off x="2610149" y="2488208"/>
            <a:ext cx="391617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35"/>
          <p:cNvSpPr/>
          <p:nvPr/>
        </p:nvSpPr>
        <p:spPr>
          <a:xfrm>
            <a:off x="4763938" y="2310612"/>
            <a:ext cx="391617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35"/>
          <p:cNvSpPr/>
          <p:nvPr/>
        </p:nvSpPr>
        <p:spPr>
          <a:xfrm>
            <a:off x="5201171" y="2346960"/>
            <a:ext cx="190454" cy="209673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35"/>
          <p:cNvSpPr/>
          <p:nvPr/>
        </p:nvSpPr>
        <p:spPr>
          <a:xfrm flipH="1" rot="10800000">
            <a:off x="1950721" y="6027419"/>
            <a:ext cx="1402080" cy="38861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35"/>
          <p:cNvSpPr/>
          <p:nvPr/>
        </p:nvSpPr>
        <p:spPr>
          <a:xfrm>
            <a:off x="1921005" y="5781596"/>
            <a:ext cx="391617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1-3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35"/>
          <p:cNvSpPr/>
          <p:nvPr/>
        </p:nvSpPr>
        <p:spPr>
          <a:xfrm flipH="1" rot="10800000">
            <a:off x="3592738" y="6027418"/>
            <a:ext cx="1402080" cy="38861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p35"/>
          <p:cNvSpPr/>
          <p:nvPr/>
        </p:nvSpPr>
        <p:spPr>
          <a:xfrm>
            <a:off x="3510388" y="5781596"/>
            <a:ext cx="391617" cy="266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1-4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35"/>
          <p:cNvSpPr/>
          <p:nvPr/>
        </p:nvSpPr>
        <p:spPr>
          <a:xfrm>
            <a:off x="6229799" y="1701177"/>
            <a:ext cx="2076002" cy="1148704"/>
          </a:xfrm>
          <a:prstGeom prst="wedgeRectCallout">
            <a:avLst>
              <a:gd fmla="val -87849" name="adj1"/>
              <a:gd fmla="val 631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35"/>
          <p:cNvSpPr/>
          <p:nvPr/>
        </p:nvSpPr>
        <p:spPr>
          <a:xfrm>
            <a:off x="6312150" y="1757413"/>
            <a:ext cx="1857706" cy="10065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SMTOWN&amp;STORE.com의 내용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약관에 동의해주세요!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35"/>
          <p:cNvSpPr/>
          <p:nvPr/>
        </p:nvSpPr>
        <p:spPr>
          <a:xfrm>
            <a:off x="7623382" y="2556633"/>
            <a:ext cx="460344" cy="156091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</a:t>
            </a:r>
            <a:endParaRPr b="0" i="0" sz="10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35"/>
          <p:cNvSpPr/>
          <p:nvPr/>
        </p:nvSpPr>
        <p:spPr>
          <a:xfrm>
            <a:off x="3616776" y="4012429"/>
            <a:ext cx="2076002" cy="1148704"/>
          </a:xfrm>
          <a:prstGeom prst="wedgeRectCallout">
            <a:avLst>
              <a:gd fmla="val -91249" name="adj1"/>
              <a:gd fmla="val 120285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p35"/>
          <p:cNvSpPr/>
          <p:nvPr/>
        </p:nvSpPr>
        <p:spPr>
          <a:xfrm>
            <a:off x="3699127" y="4068665"/>
            <a:ext cx="1857706" cy="10065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SMTOWN&amp;STORE.com의 내용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정보가 사라집니다.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정말 취소하시겠습니까?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p35"/>
          <p:cNvSpPr/>
          <p:nvPr/>
        </p:nvSpPr>
        <p:spPr>
          <a:xfrm>
            <a:off x="3905458" y="4746021"/>
            <a:ext cx="579631" cy="209375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5"/>
          <p:cNvSpPr/>
          <p:nvPr/>
        </p:nvSpPr>
        <p:spPr>
          <a:xfrm>
            <a:off x="4874414" y="4749656"/>
            <a:ext cx="601276" cy="209375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아니오</a:t>
            </a:r>
            <a:endParaRPr b="0" i="0" sz="105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35"/>
          <p:cNvSpPr/>
          <p:nvPr/>
        </p:nvSpPr>
        <p:spPr>
          <a:xfrm>
            <a:off x="6014418" y="4276356"/>
            <a:ext cx="2724140" cy="1148704"/>
          </a:xfrm>
          <a:prstGeom prst="wedgeRectCallout">
            <a:avLst>
              <a:gd fmla="val -91249" name="adj1"/>
              <a:gd fmla="val 120285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6" name="Google Shape;58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354" y="4428582"/>
            <a:ext cx="2546109" cy="87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24"/>
          <p:cNvPicPr preferRelativeResize="0"/>
          <p:nvPr/>
        </p:nvPicPr>
        <p:blipFill rotWithShape="1">
          <a:blip r:embed="rId3">
            <a:alphaModFix/>
          </a:blip>
          <a:srcRect b="0" l="0" r="1443" t="0"/>
          <a:stretch/>
        </p:blipFill>
        <p:spPr>
          <a:xfrm>
            <a:off x="1446415" y="1295192"/>
            <a:ext cx="2625182" cy="4825798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4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93" name="Google Shape;593;p24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94" name="Google Shape;594;p24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95" name="Google Shape;595;p24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596" name="Google Shape;596;p24"/>
          <p:cNvSpPr txBox="1"/>
          <p:nvPr/>
        </p:nvSpPr>
        <p:spPr>
          <a:xfrm>
            <a:off x="1039661" y="837721"/>
            <a:ext cx="1894731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아이디어 스케치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7025" y="1210466"/>
            <a:ext cx="2723962" cy="4935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7171" y="1210466"/>
            <a:ext cx="2791318" cy="483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1977" y="687986"/>
            <a:ext cx="3106723" cy="5433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"/>
          <p:cNvSpPr/>
          <p:nvPr/>
        </p:nvSpPr>
        <p:spPr>
          <a:xfrm>
            <a:off x="8391525" y="4772025"/>
            <a:ext cx="1752600" cy="145075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8"/>
          <p:cNvSpPr/>
          <p:nvPr/>
        </p:nvSpPr>
        <p:spPr>
          <a:xfrm>
            <a:off x="8475380" y="3057526"/>
            <a:ext cx="954370" cy="154600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8"/>
          <p:cNvSpPr/>
          <p:nvPr/>
        </p:nvSpPr>
        <p:spPr>
          <a:xfrm>
            <a:off x="8610600" y="2505075"/>
            <a:ext cx="1295400" cy="164125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8"/>
          <p:cNvSpPr/>
          <p:nvPr/>
        </p:nvSpPr>
        <p:spPr>
          <a:xfrm>
            <a:off x="349535" y="485930"/>
            <a:ext cx="174300" cy="8709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08" name="Google Shape;608;p8"/>
          <p:cNvSpPr/>
          <p:nvPr/>
        </p:nvSpPr>
        <p:spPr>
          <a:xfrm>
            <a:off x="436621" y="485930"/>
            <a:ext cx="4400700" cy="2022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09" name="Google Shape;609;p8"/>
          <p:cNvSpPr/>
          <p:nvPr/>
        </p:nvSpPr>
        <p:spPr>
          <a:xfrm rot="10800000">
            <a:off x="11414400" y="5591584"/>
            <a:ext cx="174300" cy="8709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10" name="Google Shape;610;p8"/>
          <p:cNvSpPr/>
          <p:nvPr/>
        </p:nvSpPr>
        <p:spPr>
          <a:xfrm rot="10800000">
            <a:off x="7188000" y="6260284"/>
            <a:ext cx="4400700" cy="2022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11" name="Google Shape;611;p8"/>
          <p:cNvSpPr txBox="1"/>
          <p:nvPr/>
        </p:nvSpPr>
        <p:spPr>
          <a:xfrm>
            <a:off x="1039661" y="837721"/>
            <a:ext cx="303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스타일 가이드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13" name="Google Shape;613;p8"/>
          <p:cNvSpPr/>
          <p:nvPr/>
        </p:nvSpPr>
        <p:spPr>
          <a:xfrm>
            <a:off x="7969547" y="1852384"/>
            <a:ext cx="2629800" cy="3647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COLOR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밝으면서도 부드러운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파스텔 톤 색감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검정 / 흰색의 컬러로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단정한 분위기를 연출함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 COLOR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빨강 / 노랑을 이용한 포인트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/ 제목 / 컨텐츠 내부 등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위치와 구조에 따라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크기와 색을 다르게 한 폰트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614" name="Google Shape;614;p8"/>
          <p:cNvPicPr preferRelativeResize="0"/>
          <p:nvPr/>
        </p:nvPicPr>
        <p:blipFill rotWithShape="1">
          <a:blip r:embed="rId3">
            <a:alphaModFix/>
          </a:blip>
          <a:srcRect b="41007" l="0" r="0" t="0"/>
          <a:stretch/>
        </p:blipFill>
        <p:spPr>
          <a:xfrm>
            <a:off x="1752860" y="1356746"/>
            <a:ext cx="4640751" cy="49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3738739" y="1773693"/>
            <a:ext cx="173193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3825825" y="1773693"/>
            <a:ext cx="4375806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>
            <a:off x="8107991" y="4736575"/>
            <a:ext cx="173193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8" name="Google Shape;98;p2"/>
          <p:cNvSpPr/>
          <p:nvPr/>
        </p:nvSpPr>
        <p:spPr>
          <a:xfrm rot="10800000">
            <a:off x="3881613" y="5405377"/>
            <a:ext cx="4375806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4453540" y="2180842"/>
            <a:ext cx="3284920" cy="3775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컨셉 설정, 포지셔닝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마인드맵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정보구조 설계도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4, 스토리보드 (와이어프레임 포함)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아이디어스케치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스타일가이드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시안디자인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벤치마킹 비교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 브라우저 비교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6"/>
          <p:cNvSpPr/>
          <p:nvPr/>
        </p:nvSpPr>
        <p:spPr>
          <a:xfrm>
            <a:off x="8684930" y="4610100"/>
            <a:ext cx="459070" cy="186841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6"/>
          <p:cNvSpPr/>
          <p:nvPr/>
        </p:nvSpPr>
        <p:spPr>
          <a:xfrm>
            <a:off x="8465855" y="3648075"/>
            <a:ext cx="363820" cy="158017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6"/>
          <p:cNvSpPr/>
          <p:nvPr/>
        </p:nvSpPr>
        <p:spPr>
          <a:xfrm>
            <a:off x="349535" y="485930"/>
            <a:ext cx="174300" cy="8709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22" name="Google Shape;622;p36"/>
          <p:cNvSpPr/>
          <p:nvPr/>
        </p:nvSpPr>
        <p:spPr>
          <a:xfrm>
            <a:off x="436621" y="485930"/>
            <a:ext cx="4400700" cy="2022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23" name="Google Shape;623;p36"/>
          <p:cNvSpPr/>
          <p:nvPr/>
        </p:nvSpPr>
        <p:spPr>
          <a:xfrm rot="10800000">
            <a:off x="11414400" y="5591584"/>
            <a:ext cx="174300" cy="8709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24" name="Google Shape;624;p36"/>
          <p:cNvSpPr/>
          <p:nvPr/>
        </p:nvSpPr>
        <p:spPr>
          <a:xfrm rot="10800000">
            <a:off x="7188000" y="6260284"/>
            <a:ext cx="4400700" cy="2022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25" name="Google Shape;625;p36"/>
          <p:cNvSpPr txBox="1"/>
          <p:nvPr/>
        </p:nvSpPr>
        <p:spPr>
          <a:xfrm>
            <a:off x="1039661" y="837721"/>
            <a:ext cx="303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스타일 가이드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27" name="Google Shape;627;p36"/>
          <p:cNvSpPr/>
          <p:nvPr/>
        </p:nvSpPr>
        <p:spPr>
          <a:xfrm>
            <a:off x="7969547" y="1852384"/>
            <a:ext cx="2629800" cy="3647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GNB 네비게이션과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탭 별 확장 메뉴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ICONGRAPHY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간단하고 함축적인 아이콘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모양의 리스트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부드러우면서도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가시성이 좋은 버튼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36"/>
          <p:cNvPicPr preferRelativeResize="0"/>
          <p:nvPr/>
        </p:nvPicPr>
        <p:blipFill rotWithShape="1">
          <a:blip r:embed="rId3">
            <a:alphaModFix/>
          </a:blip>
          <a:srcRect b="0" l="0" r="0" t="59188"/>
          <a:stretch/>
        </p:blipFill>
        <p:spPr>
          <a:xfrm>
            <a:off x="1752860" y="1351755"/>
            <a:ext cx="4640751" cy="490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"/>
          <p:cNvSpPr/>
          <p:nvPr/>
        </p:nvSpPr>
        <p:spPr>
          <a:xfrm>
            <a:off x="9134475" y="3990975"/>
            <a:ext cx="761632" cy="162575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9"/>
          <p:cNvSpPr/>
          <p:nvPr/>
        </p:nvSpPr>
        <p:spPr>
          <a:xfrm>
            <a:off x="9848439" y="3350418"/>
            <a:ext cx="657636" cy="164625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9"/>
          <p:cNvSpPr/>
          <p:nvPr/>
        </p:nvSpPr>
        <p:spPr>
          <a:xfrm flipH="1" rot="10800000">
            <a:off x="9258115" y="2228475"/>
            <a:ext cx="514351" cy="115050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9"/>
          <p:cNvSpPr/>
          <p:nvPr/>
        </p:nvSpPr>
        <p:spPr>
          <a:xfrm>
            <a:off x="9867489" y="2542612"/>
            <a:ext cx="790942" cy="143178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9265" y="1207052"/>
            <a:ext cx="3396510" cy="4896979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"/>
          <p:cNvSpPr/>
          <p:nvPr/>
        </p:nvSpPr>
        <p:spPr>
          <a:xfrm>
            <a:off x="0" y="-26453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39" name="Google Shape;639;p9"/>
          <p:cNvSpPr/>
          <p:nvPr/>
        </p:nvSpPr>
        <p:spPr>
          <a:xfrm>
            <a:off x="87086" y="-26453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40" name="Google Shape;640;p9"/>
          <p:cNvSpPr/>
          <p:nvPr/>
        </p:nvSpPr>
        <p:spPr>
          <a:xfrm rot="10800000">
            <a:off x="12017828" y="5987142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41" name="Google Shape;641;p9"/>
          <p:cNvSpPr/>
          <p:nvPr/>
        </p:nvSpPr>
        <p:spPr>
          <a:xfrm rot="10800000">
            <a:off x="7791450" y="6655944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42" name="Google Shape;642;p9"/>
          <p:cNvSpPr txBox="1"/>
          <p:nvPr/>
        </p:nvSpPr>
        <p:spPr>
          <a:xfrm>
            <a:off x="344336" y="321996"/>
            <a:ext cx="3521082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디자인 시안 – 메인 페이지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" name="Google Shape;643;p9"/>
          <p:cNvGrpSpPr/>
          <p:nvPr/>
        </p:nvGrpSpPr>
        <p:grpSpPr>
          <a:xfrm>
            <a:off x="1210040" y="1207053"/>
            <a:ext cx="2999284" cy="4898183"/>
            <a:chOff x="7463544" y="1207053"/>
            <a:chExt cx="2999284" cy="4898183"/>
          </a:xfrm>
        </p:grpSpPr>
        <p:pic>
          <p:nvPicPr>
            <p:cNvPr id="644" name="Google Shape;644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63544" y="1207053"/>
              <a:ext cx="2999284" cy="48981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Google Shape;645;p9"/>
            <p:cNvSpPr/>
            <p:nvPr/>
          </p:nvSpPr>
          <p:spPr>
            <a:xfrm>
              <a:off x="8255794" y="2064544"/>
              <a:ext cx="1433512" cy="221456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463544" y="3350418"/>
              <a:ext cx="2999284" cy="1469231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7935032" y="5017293"/>
              <a:ext cx="2023356" cy="471157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648" name="Google Shape;648;p9"/>
          <p:cNvSpPr/>
          <p:nvPr/>
        </p:nvSpPr>
        <p:spPr>
          <a:xfrm>
            <a:off x="4321517" y="3488854"/>
            <a:ext cx="358455" cy="3333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49" name="Google Shape;649;p9"/>
          <p:cNvSpPr/>
          <p:nvPr/>
        </p:nvSpPr>
        <p:spPr>
          <a:xfrm>
            <a:off x="1681528" y="2318969"/>
            <a:ext cx="2023356" cy="99848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50" name="Google Shape;650;p9"/>
          <p:cNvSpPr/>
          <p:nvPr/>
        </p:nvSpPr>
        <p:spPr>
          <a:xfrm>
            <a:off x="4826083" y="1819564"/>
            <a:ext cx="350982" cy="2449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51" name="Google Shape;651;p9"/>
          <p:cNvSpPr/>
          <p:nvPr/>
        </p:nvSpPr>
        <p:spPr>
          <a:xfrm>
            <a:off x="1714606" y="1930292"/>
            <a:ext cx="350982" cy="2449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52" name="Google Shape;652;p9"/>
          <p:cNvSpPr/>
          <p:nvPr/>
        </p:nvSpPr>
        <p:spPr>
          <a:xfrm>
            <a:off x="5745157" y="3655541"/>
            <a:ext cx="350982" cy="2449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4</a:t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53" name="Google Shape;653;p9"/>
          <p:cNvSpPr/>
          <p:nvPr/>
        </p:nvSpPr>
        <p:spPr>
          <a:xfrm>
            <a:off x="7127195" y="2245224"/>
            <a:ext cx="350982" cy="2449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6</a:t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54" name="Google Shape;654;p9"/>
          <p:cNvSpPr/>
          <p:nvPr/>
        </p:nvSpPr>
        <p:spPr>
          <a:xfrm>
            <a:off x="5665998" y="2268748"/>
            <a:ext cx="1433512" cy="22145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55" name="Google Shape;65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56" name="Google Shape;656;p9"/>
          <p:cNvSpPr/>
          <p:nvPr/>
        </p:nvSpPr>
        <p:spPr>
          <a:xfrm>
            <a:off x="7754793" y="3587304"/>
            <a:ext cx="350982" cy="2449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7</a:t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57" name="Google Shape;657;p9"/>
          <p:cNvSpPr/>
          <p:nvPr/>
        </p:nvSpPr>
        <p:spPr>
          <a:xfrm>
            <a:off x="5170924" y="2538218"/>
            <a:ext cx="2480825" cy="101368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58" name="Google Shape;658;p9"/>
          <p:cNvSpPr/>
          <p:nvPr/>
        </p:nvSpPr>
        <p:spPr>
          <a:xfrm>
            <a:off x="5077320" y="2554565"/>
            <a:ext cx="350982" cy="2449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59" name="Google Shape;659;p9"/>
          <p:cNvSpPr/>
          <p:nvPr/>
        </p:nvSpPr>
        <p:spPr>
          <a:xfrm>
            <a:off x="5170924" y="3595399"/>
            <a:ext cx="2480825" cy="111630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60" name="Google Shape;660;p9"/>
          <p:cNvSpPr/>
          <p:nvPr/>
        </p:nvSpPr>
        <p:spPr>
          <a:xfrm>
            <a:off x="5226844" y="4960144"/>
            <a:ext cx="2424905" cy="45481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61" name="Google Shape;661;p9"/>
          <p:cNvSpPr/>
          <p:nvPr/>
        </p:nvSpPr>
        <p:spPr>
          <a:xfrm>
            <a:off x="4901829" y="4819649"/>
            <a:ext cx="350982" cy="2449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5</a:t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62" name="Google Shape;662;p9"/>
          <p:cNvSpPr/>
          <p:nvPr/>
        </p:nvSpPr>
        <p:spPr>
          <a:xfrm>
            <a:off x="4709265" y="4755201"/>
            <a:ext cx="3396510" cy="96995"/>
          </a:xfrm>
          <a:prstGeom prst="rect">
            <a:avLst/>
          </a:prstGeom>
          <a:gradFill>
            <a:gsLst>
              <a:gs pos="0">
                <a:schemeClr val="lt1"/>
              </a:gs>
              <a:gs pos="10000">
                <a:schemeClr val="lt1"/>
              </a:gs>
              <a:gs pos="75000">
                <a:srgbClr val="F9D3F8"/>
              </a:gs>
              <a:gs pos="100000">
                <a:srgbClr val="F9D3F8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9"/>
          <p:cNvSpPr/>
          <p:nvPr/>
        </p:nvSpPr>
        <p:spPr>
          <a:xfrm>
            <a:off x="8333936" y="1283252"/>
            <a:ext cx="3315600" cy="4896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페이지의 전체 컬러를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조금 더 부드럽게 배치 (그라데이션 등)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주목도가 높지 않은 배너 광고 삭제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CELEB을 나타내는 색생원 배치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원 클릭시 기존의 제품 탭 출력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New ISSUE와 New Album 통합하고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NEW Issue에 대한 설명 텍스트를 추가.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자신이 설정한 관심 Celeb과 관련된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제품만 선별해서 출력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List 버튼, 배경의 데코레이션 (색 원)의 크기, 각 이미지나 텍스트의 크기를 전체적으로 크게 배치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배경의 색 원 안에 본인의 ‘관심 CELEB’의 사진이 출력되도록 변경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"/>
          <p:cNvSpPr/>
          <p:nvPr/>
        </p:nvSpPr>
        <p:spPr>
          <a:xfrm>
            <a:off x="5760981" y="5010150"/>
            <a:ext cx="1106543" cy="126025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7"/>
          <p:cNvSpPr/>
          <p:nvPr/>
        </p:nvSpPr>
        <p:spPr>
          <a:xfrm>
            <a:off x="2539965" y="4671753"/>
            <a:ext cx="6712100" cy="11330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 페이지의 ‘비회원 주문조회‘는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기능적으로 아이디/비밀번호 찾기와 구분되어야 한다고 생각해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별도의 버튼으로 제작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71" name="Google Shape;671;p37"/>
          <p:cNvPicPr preferRelativeResize="0"/>
          <p:nvPr/>
        </p:nvPicPr>
        <p:blipFill rotWithShape="1">
          <a:blip r:embed="rId3">
            <a:alphaModFix/>
          </a:blip>
          <a:srcRect b="31200" l="0" r="0" t="0"/>
          <a:stretch/>
        </p:blipFill>
        <p:spPr>
          <a:xfrm>
            <a:off x="6164452" y="1259337"/>
            <a:ext cx="5045953" cy="32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7"/>
          <p:cNvSpPr/>
          <p:nvPr/>
        </p:nvSpPr>
        <p:spPr>
          <a:xfrm>
            <a:off x="5581755" y="2641110"/>
            <a:ext cx="358455" cy="3333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73" name="Google Shape;673;p37"/>
          <p:cNvSpPr txBox="1"/>
          <p:nvPr/>
        </p:nvSpPr>
        <p:spPr>
          <a:xfrm>
            <a:off x="709849" y="710498"/>
            <a:ext cx="1808661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디자인 시안 – 로그인 페이지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37"/>
          <p:cNvPicPr preferRelativeResize="0"/>
          <p:nvPr/>
        </p:nvPicPr>
        <p:blipFill rotWithShape="1">
          <a:blip r:embed="rId4">
            <a:alphaModFix/>
          </a:blip>
          <a:srcRect b="31333" l="0" r="0" t="0"/>
          <a:stretch/>
        </p:blipFill>
        <p:spPr>
          <a:xfrm>
            <a:off x="551750" y="1320143"/>
            <a:ext cx="4936934" cy="3153344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7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76" name="Google Shape;676;p37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77" name="Google Shape;677;p37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78" name="Google Shape;678;p37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8"/>
          <p:cNvSpPr/>
          <p:nvPr/>
        </p:nvSpPr>
        <p:spPr>
          <a:xfrm>
            <a:off x="5610330" y="5286375"/>
            <a:ext cx="962384" cy="182237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8"/>
          <p:cNvSpPr txBox="1"/>
          <p:nvPr>
            <p:ph idx="12" type="sldNum"/>
          </p:nvPr>
        </p:nvSpPr>
        <p:spPr>
          <a:xfrm>
            <a:off x="10976493" y="6361456"/>
            <a:ext cx="4308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5581755" y="2641110"/>
            <a:ext cx="358455" cy="3333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86" name="Google Shape;686;p38"/>
          <p:cNvSpPr txBox="1"/>
          <p:nvPr/>
        </p:nvSpPr>
        <p:spPr>
          <a:xfrm>
            <a:off x="671172" y="754498"/>
            <a:ext cx="4576639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디자인 시안 – 회원가입 페이지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38"/>
          <p:cNvPicPr preferRelativeResize="0"/>
          <p:nvPr/>
        </p:nvPicPr>
        <p:blipFill rotWithShape="1">
          <a:blip r:embed="rId3">
            <a:alphaModFix/>
          </a:blip>
          <a:srcRect b="36588" l="29386" r="25705" t="-1771"/>
          <a:stretch/>
        </p:blipFill>
        <p:spPr>
          <a:xfrm>
            <a:off x="1142999" y="1358598"/>
            <a:ext cx="3943351" cy="309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4">
            <a:alphaModFix/>
          </a:blip>
          <a:srcRect b="36047" l="29345" r="26594" t="0"/>
          <a:stretch/>
        </p:blipFill>
        <p:spPr>
          <a:xfrm>
            <a:off x="6435615" y="1358652"/>
            <a:ext cx="3993834" cy="3099047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8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90" name="Google Shape;690;p38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91" name="Google Shape;691;p38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92" name="Google Shape;692;p38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93" name="Google Shape;693;p38"/>
          <p:cNvSpPr/>
          <p:nvPr/>
        </p:nvSpPr>
        <p:spPr>
          <a:xfrm>
            <a:off x="2539965" y="4671753"/>
            <a:ext cx="6712100" cy="1133020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페이지의 관심 CELEB 선택시 하이라이트 표시를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색상원에서 해당 CELEB의 사진으로 변경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9"/>
          <p:cNvSpPr/>
          <p:nvPr/>
        </p:nvSpPr>
        <p:spPr>
          <a:xfrm>
            <a:off x="7188150" y="2284707"/>
            <a:ext cx="3117669" cy="2804160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99" name="Google Shape;699;p39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00" name="Google Shape;700;p39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01" name="Google Shape;701;p39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02" name="Google Shape;702;p39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03" name="Google Shape;703;p39"/>
          <p:cNvSpPr txBox="1"/>
          <p:nvPr/>
        </p:nvSpPr>
        <p:spPr>
          <a:xfrm>
            <a:off x="1039660" y="837721"/>
            <a:ext cx="4313389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벤치마킹 사이트 분석 – YG SELECT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05" name="Google Shape;705;p39"/>
          <p:cNvPicPr preferRelativeResize="0"/>
          <p:nvPr/>
        </p:nvPicPr>
        <p:blipFill rotWithShape="1">
          <a:blip r:embed="rId3">
            <a:alphaModFix/>
          </a:blip>
          <a:srcRect b="54116" l="16926" r="18029" t="34239"/>
          <a:stretch/>
        </p:blipFill>
        <p:spPr>
          <a:xfrm>
            <a:off x="2657073" y="3804911"/>
            <a:ext cx="3068736" cy="239776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9"/>
          <p:cNvSpPr txBox="1"/>
          <p:nvPr/>
        </p:nvSpPr>
        <p:spPr>
          <a:xfrm>
            <a:off x="7331717" y="2502423"/>
            <a:ext cx="3070015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깔끔한 배경과 디자인 덕분에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이미지와 상품의 가시성이 좋다.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CELEB별 제품을 모아서 배치해 두어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 눈에 살펴보기에 유리하다.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다만, 상단의 네비게이션 레이블링이 직관적이지 않은 부분이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(Ex. 여러 브랜드별 상품의 레이블링이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SELECT로 출력)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중 이미지가 무엇인지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제대로 알아보기 힘들거나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색상이 밝아 눈에 잘 띄지 않는 경우가 있다.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3">
            <a:alphaModFix/>
          </a:blip>
          <a:srcRect b="94189" l="1" r="-668" t="-79"/>
          <a:stretch/>
        </p:blipFill>
        <p:spPr>
          <a:xfrm>
            <a:off x="2574720" y="1363032"/>
            <a:ext cx="3151089" cy="2285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0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13" name="Google Shape;713;p40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14" name="Google Shape;714;p40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15" name="Google Shape;715;p40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16" name="Google Shape;716;p40"/>
          <p:cNvSpPr txBox="1"/>
          <p:nvPr/>
        </p:nvSpPr>
        <p:spPr>
          <a:xfrm>
            <a:off x="1039661" y="837721"/>
            <a:ext cx="4890876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벤치마킹 사이트 분석 – JYP / 인터파크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18" name="Google Shape;718;p40"/>
          <p:cNvPicPr preferRelativeResize="0"/>
          <p:nvPr/>
        </p:nvPicPr>
        <p:blipFill rotWithShape="1">
          <a:blip r:embed="rId3">
            <a:alphaModFix/>
          </a:blip>
          <a:srcRect b="48131" l="24454" r="25469" t="26811"/>
          <a:stretch/>
        </p:blipFill>
        <p:spPr>
          <a:xfrm>
            <a:off x="1341119" y="1661547"/>
            <a:ext cx="4707285" cy="384227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0"/>
          <p:cNvSpPr/>
          <p:nvPr/>
        </p:nvSpPr>
        <p:spPr>
          <a:xfrm>
            <a:off x="7188150" y="2284707"/>
            <a:ext cx="3117669" cy="2804160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20" name="Google Shape;720;p40"/>
          <p:cNvSpPr txBox="1"/>
          <p:nvPr/>
        </p:nvSpPr>
        <p:spPr>
          <a:xfrm>
            <a:off x="7335745" y="2615070"/>
            <a:ext cx="2822477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 사이트가 아닌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인터파크 사이트를 통해 굿즈 판매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상단의 바를 이용해 CELEB별 제품을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선택할 수 있으며,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왼쪽에 출력되는 이미지를 통해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자신이 선택한 CELEB을 확인할 수 있음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타사 사이트를 통해 판매하기 때문에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컨셉을 설정하기가 어려움.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글자 / 색등이 어울리지 않는 느낌이 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1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26" name="Google Shape;726;p41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27" name="Google Shape;727;p41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28" name="Google Shape;728;p41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29" name="Google Shape;729;p41"/>
          <p:cNvSpPr txBox="1"/>
          <p:nvPr/>
        </p:nvSpPr>
        <p:spPr>
          <a:xfrm>
            <a:off x="1039660" y="837721"/>
            <a:ext cx="448484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벤치마킹 사이트 분석 - 안테나 뮤직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31" name="Google Shape;7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3697" y="1356747"/>
            <a:ext cx="3603463" cy="4803908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1"/>
          <p:cNvSpPr/>
          <p:nvPr/>
        </p:nvSpPr>
        <p:spPr>
          <a:xfrm>
            <a:off x="7188150" y="2284707"/>
            <a:ext cx="3117669" cy="2804160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셀럽 인원의 규모나 굿즈 시장이 크지 않은 특성상, 딱 필요한 이미지 / 텍스트만 넣음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기능이 많이 구현되어 있지는 않지만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판매를 위한 제일 기본적인 레이아웃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2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38" name="Google Shape;738;p42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39" name="Google Shape;739;p42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40" name="Google Shape;740;p42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41" name="Google Shape;741;p42"/>
          <p:cNvSpPr txBox="1"/>
          <p:nvPr/>
        </p:nvSpPr>
        <p:spPr>
          <a:xfrm>
            <a:off x="1039660" y="837721"/>
            <a:ext cx="4309925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벤치마킹 사이트 분석 – 빅히트 뮤직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743" name="Google Shape;743;p42"/>
          <p:cNvGrpSpPr/>
          <p:nvPr/>
        </p:nvGrpSpPr>
        <p:grpSpPr>
          <a:xfrm>
            <a:off x="2537889" y="1439069"/>
            <a:ext cx="2913727" cy="4495435"/>
            <a:chOff x="3668915" y="1053657"/>
            <a:chExt cx="2913727" cy="4973399"/>
          </a:xfrm>
        </p:grpSpPr>
        <p:pic>
          <p:nvPicPr>
            <p:cNvPr id="744" name="Google Shape;744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96247" y="1053657"/>
              <a:ext cx="1286395" cy="2858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68915" y="1053657"/>
              <a:ext cx="1373363" cy="2851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42"/>
            <p:cNvPicPr preferRelativeResize="0"/>
            <p:nvPr/>
          </p:nvPicPr>
          <p:blipFill rotWithShape="1">
            <a:blip r:embed="rId5">
              <a:alphaModFix/>
            </a:blip>
            <a:srcRect b="0" l="0" r="0" t="13900"/>
            <a:stretch/>
          </p:blipFill>
          <p:spPr>
            <a:xfrm>
              <a:off x="3668915" y="3572145"/>
              <a:ext cx="1373363" cy="2454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42"/>
            <p:cNvPicPr preferRelativeResize="0"/>
            <p:nvPr/>
          </p:nvPicPr>
          <p:blipFill rotWithShape="1">
            <a:blip r:embed="rId6">
              <a:alphaModFix/>
            </a:blip>
            <a:srcRect b="0" l="0" r="0" t="15512"/>
            <a:stretch/>
          </p:blipFill>
          <p:spPr>
            <a:xfrm>
              <a:off x="5296246" y="3572146"/>
              <a:ext cx="1286395" cy="24549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8" name="Google Shape;748;p42"/>
          <p:cNvSpPr/>
          <p:nvPr/>
        </p:nvSpPr>
        <p:spPr>
          <a:xfrm>
            <a:off x="7188150" y="2284707"/>
            <a:ext cx="3117669" cy="2804160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사이트로는 제공하지 않고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WEVERSE 어플을 통해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굿즈 상품 판매를 제공함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어플답게 깔끔하고 직관적인 구성,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큼직한 이미지로 이루어진 넓은 레이아웃이 사용성을 증대해 줌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상단의 탭을 통해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카테고리로 이동이 가능함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"/>
          <p:cNvSpPr/>
          <p:nvPr/>
        </p:nvSpPr>
        <p:spPr>
          <a:xfrm>
            <a:off x="4837170" y="4324350"/>
            <a:ext cx="2554229" cy="161925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"/>
          <p:cNvSpPr/>
          <p:nvPr/>
        </p:nvSpPr>
        <p:spPr>
          <a:xfrm>
            <a:off x="4387201" y="3324225"/>
            <a:ext cx="3509024" cy="161925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56" name="Google Shape;756;p1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57" name="Google Shape;757;p1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58" name="Google Shape;758;p1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59" name="Google Shape;759;p1"/>
          <p:cNvSpPr txBox="1"/>
          <p:nvPr/>
        </p:nvSpPr>
        <p:spPr>
          <a:xfrm>
            <a:off x="1039660" y="837721"/>
            <a:ext cx="4309925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엔터테인먼트 4사 정리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61" name="Google Shape;761;p1"/>
          <p:cNvSpPr/>
          <p:nvPr/>
        </p:nvSpPr>
        <p:spPr>
          <a:xfrm>
            <a:off x="3629025" y="1356747"/>
            <a:ext cx="4981575" cy="4748778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대부분 하얀 바탕 위에 이미지와 컨텐츠를 표기하는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단순한 구성을 선호함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특별히 컨셉을 드러내기보다는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누구나 익숙하고 쉽게 사용할 수 있는 페이지를 제작하였다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 TOWN &amp; STORE는 이와 다르게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화사한 색채를 많이 사용하고,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이미지를 크게, 많이 배치하는 등 컨셉을 잡은 만큼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페이지가 어수선해지지 않게 하는 것이 중요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3"/>
          <p:cNvSpPr/>
          <p:nvPr/>
        </p:nvSpPr>
        <p:spPr>
          <a:xfrm>
            <a:off x="8432212" y="4384815"/>
            <a:ext cx="962384" cy="182237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3"/>
          <p:cNvSpPr/>
          <p:nvPr/>
        </p:nvSpPr>
        <p:spPr>
          <a:xfrm>
            <a:off x="7896225" y="4202578"/>
            <a:ext cx="1071974" cy="182237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3"/>
          <p:cNvSpPr/>
          <p:nvPr/>
        </p:nvSpPr>
        <p:spPr>
          <a:xfrm>
            <a:off x="7401030" y="3362326"/>
            <a:ext cx="1209570" cy="171450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3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70" name="Google Shape;770;p43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71" name="Google Shape;771;p43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72" name="Google Shape;772;p43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73" name="Google Shape;773;p43"/>
          <p:cNvSpPr txBox="1"/>
          <p:nvPr/>
        </p:nvSpPr>
        <p:spPr>
          <a:xfrm>
            <a:off x="1039660" y="837721"/>
            <a:ext cx="5883654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벤치마킹 사이트 분석 – 카카오프렌즈 굿즈샵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75" name="Google Shape;775;p43"/>
          <p:cNvSpPr/>
          <p:nvPr/>
        </p:nvSpPr>
        <p:spPr>
          <a:xfrm>
            <a:off x="7188150" y="2284707"/>
            <a:ext cx="3117669" cy="2804160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 화면으로 접속해도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카카오톡 컨셉에 맞게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마치 핸드폰으로 접속한 느낌을 주어 몰입감이 높아진다.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다만, PC 환경에 익숙한 사용자거나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인터넷 사용이 서툰 사용자라면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구조를 이해하는데 어려움이 있고,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하위 메뉴끼리의 이동이 번거로움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300" y="1356750"/>
            <a:ext cx="3495599" cy="49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7900" y="1356750"/>
            <a:ext cx="2711649" cy="49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399" y="3140750"/>
            <a:ext cx="1081630" cy="2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179" y="4467225"/>
            <a:ext cx="14789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3170175" y="2226199"/>
            <a:ext cx="1372100" cy="2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9073154" y="4572001"/>
            <a:ext cx="832845" cy="259826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4133849" y="4841351"/>
            <a:ext cx="1247775" cy="230349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4943475" y="5591626"/>
            <a:ext cx="438150" cy="230349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3705225" y="3019420"/>
            <a:ext cx="1676400" cy="142875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1238267" y="2005956"/>
            <a:ext cx="5235900" cy="1553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Target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 엔터테인먼트의 Celeb을 좋아하는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10~30대 사이의 팬층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그 중에서도 다양한 ‘굿즈＇에 관심이 있는 팬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5" name="Google Shape;115;p3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6" name="Google Shape;116;p3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039661" y="837721"/>
            <a:ext cx="41504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디자인 컨셉 수립하기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	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타겟 설정을 통한 컨셉 수립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119" name="Google Shape;119;p3"/>
          <p:cNvCxnSpPr/>
          <p:nvPr/>
        </p:nvCxnSpPr>
        <p:spPr>
          <a:xfrm>
            <a:off x="3957735" y="3632661"/>
            <a:ext cx="0" cy="42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0" name="Google Shape;120;p3"/>
          <p:cNvSpPr/>
          <p:nvPr/>
        </p:nvSpPr>
        <p:spPr>
          <a:xfrm>
            <a:off x="1238275" y="4172950"/>
            <a:ext cx="5235900" cy="1793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Concept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고객(팬)들의 팬심에 근거한 ‘나의 아이돌‘ 컨셉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좋아하는 셀럽 관련 제품을 한 눈에 볼 수 있는 배치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처음 방문한 사람도 쉽게 이용할 수 있는 직관성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8177383" y="2725697"/>
            <a:ext cx="2629745" cy="262369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 Target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나이대가 높은 팬층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(실질적 구매력은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 높을 가능성이 있음)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아직 팬이 아니거나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팬 문화에 익숙하지 않은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 고객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"/>
          <p:cNvSpPr/>
          <p:nvPr/>
        </p:nvSpPr>
        <p:spPr>
          <a:xfrm>
            <a:off x="9086935" y="5204483"/>
            <a:ext cx="962384" cy="153762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7"/>
          <p:cNvSpPr/>
          <p:nvPr/>
        </p:nvSpPr>
        <p:spPr>
          <a:xfrm>
            <a:off x="9366444" y="5032478"/>
            <a:ext cx="1031363" cy="152955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7"/>
          <p:cNvSpPr/>
          <p:nvPr/>
        </p:nvSpPr>
        <p:spPr>
          <a:xfrm>
            <a:off x="7119913" y="1161333"/>
            <a:ext cx="3953094" cy="4609334"/>
          </a:xfrm>
          <a:prstGeom prst="roundRect">
            <a:avLst>
              <a:gd fmla="val 16667" name="adj"/>
            </a:avLst>
          </a:prstGeom>
          <a:solidFill>
            <a:srgbClr val="FFCCFF">
              <a:alpha val="9411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5" name="Google Shape;785;p7"/>
          <p:cNvSpPr txBox="1"/>
          <p:nvPr/>
        </p:nvSpPr>
        <p:spPr>
          <a:xfrm>
            <a:off x="7239940" y="1644890"/>
            <a:ext cx="3948827" cy="397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좌측부터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크롬 – 엣지 – 오페라 – 파이어폭스 – 사파리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비교를 위해 기준은 </a:t>
            </a: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구글 크롬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</a:t>
            </a: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엣지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크롬과 동일하게 출력되었다.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오페라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사이드바가 왼쪽에 배치되어 있어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페이지가 오른쪽으로 밀림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사이드바 해제시에도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페이지가 오른쪽 위로         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치우쳐있음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파이어폭스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페이지가 크롬보다 조금 하단에서 시작함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아이콘 중 하나의 이미지가 깨진다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rPr>
              <a:t>	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기능은 하나, 대체 텍스트가 없음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6" name="Google Shape;786;p7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7" name="Google Shape;787;p7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8" name="Google Shape;788;p7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89" name="Google Shape;789;p7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90" name="Google Shape;79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91" name="Google Shape;7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899" y="1615609"/>
            <a:ext cx="2597390" cy="399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9860" y="1792401"/>
            <a:ext cx="2597390" cy="402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8398" y="1909609"/>
            <a:ext cx="2597390" cy="402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76936" y="2089895"/>
            <a:ext cx="2597390" cy="402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4967" y="2306217"/>
            <a:ext cx="2597390" cy="405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44341" y="5545494"/>
            <a:ext cx="1032572" cy="43904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"/>
          <p:cNvSpPr/>
          <p:nvPr/>
        </p:nvSpPr>
        <p:spPr>
          <a:xfrm>
            <a:off x="10416858" y="5461321"/>
            <a:ext cx="563194" cy="647699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798" name="Google Shape;798;p7"/>
          <p:cNvSpPr txBox="1"/>
          <p:nvPr/>
        </p:nvSpPr>
        <p:spPr>
          <a:xfrm>
            <a:off x="1039660" y="837721"/>
            <a:ext cx="5883654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 브라우저 비교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"/>
          <p:cNvSpPr/>
          <p:nvPr/>
        </p:nvSpPr>
        <p:spPr>
          <a:xfrm>
            <a:off x="7155169" y="1770144"/>
            <a:ext cx="2093605" cy="201531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0"/>
          <p:cNvSpPr/>
          <p:nvPr/>
        </p:nvSpPr>
        <p:spPr>
          <a:xfrm>
            <a:off x="6707552" y="1207011"/>
            <a:ext cx="4383758" cy="4537084"/>
          </a:xfrm>
          <a:prstGeom prst="roundRect">
            <a:avLst>
              <a:gd fmla="val 16667" name="adj"/>
            </a:avLst>
          </a:prstGeom>
          <a:solidFill>
            <a:srgbClr val="FFCCFF">
              <a:alpha val="9411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05" name="Google Shape;805;p10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06" name="Google Shape;806;p10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07" name="Google Shape;807;p10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08" name="Google Shape;808;p10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09" name="Google Shape;80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10" name="Google Shape;810;p10"/>
          <p:cNvSpPr txBox="1"/>
          <p:nvPr/>
        </p:nvSpPr>
        <p:spPr>
          <a:xfrm>
            <a:off x="6901218" y="1770145"/>
            <a:ext cx="41900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811" name="Google Shape;811;p10"/>
          <p:cNvPicPr preferRelativeResize="0"/>
          <p:nvPr/>
        </p:nvPicPr>
        <p:blipFill rotWithShape="1">
          <a:blip r:embed="rId3">
            <a:alphaModFix/>
          </a:blip>
          <a:srcRect b="0" l="0" r="29517" t="0"/>
          <a:stretch/>
        </p:blipFill>
        <p:spPr>
          <a:xfrm>
            <a:off x="3859019" y="2279738"/>
            <a:ext cx="2280201" cy="100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0"/>
          <p:cNvPicPr preferRelativeResize="0"/>
          <p:nvPr/>
        </p:nvPicPr>
        <p:blipFill rotWithShape="1">
          <a:blip r:embed="rId4">
            <a:alphaModFix/>
          </a:blip>
          <a:srcRect b="18133" l="0" r="52814" t="24094"/>
          <a:stretch/>
        </p:blipFill>
        <p:spPr>
          <a:xfrm>
            <a:off x="1107948" y="2268314"/>
            <a:ext cx="2654238" cy="95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8791" y="3702105"/>
            <a:ext cx="5180456" cy="35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97223" y="4404540"/>
            <a:ext cx="2297140" cy="1855888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"/>
          <p:cNvSpPr txBox="1"/>
          <p:nvPr/>
        </p:nvSpPr>
        <p:spPr>
          <a:xfrm>
            <a:off x="7024794" y="1719803"/>
            <a:ext cx="4066516" cy="3600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사파리 브라우저는 호환성이 낮아 별도로 작성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사진 옆 흰 글자가 크롬과 달리 가로로 출력이 되어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이미지와 겹치게 되고 위치도 달라짐.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이미지에 마우스가 제대로 포커스 되지 않음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(아주 작은 부분에서만 포커스 기능 작동)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작동시에도 글자가 아래로 잘려서 나오게 됨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모든 글씨가 볼드체로 출력이 되어 하이라이트 기능이 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제대로 작동하지 않고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배너, 아이콘, 레이아웃등이 크롬보다 더 확대되어 출력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Recommemded for you 탭은 공란으로 출력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16" name="Google Shape;816;p10"/>
          <p:cNvSpPr/>
          <p:nvPr/>
        </p:nvSpPr>
        <p:spPr>
          <a:xfrm>
            <a:off x="942975" y="1971675"/>
            <a:ext cx="638175" cy="4286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17" name="Google Shape;817;p10"/>
          <p:cNvSpPr/>
          <p:nvPr/>
        </p:nvSpPr>
        <p:spPr>
          <a:xfrm>
            <a:off x="3701403" y="2031755"/>
            <a:ext cx="638175" cy="4286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18" name="Google Shape;818;p10"/>
          <p:cNvSpPr/>
          <p:nvPr/>
        </p:nvSpPr>
        <p:spPr>
          <a:xfrm>
            <a:off x="665538" y="3510776"/>
            <a:ext cx="638175" cy="4286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19" name="Google Shape;819;p10"/>
          <p:cNvSpPr/>
          <p:nvPr/>
        </p:nvSpPr>
        <p:spPr>
          <a:xfrm>
            <a:off x="1884844" y="4289395"/>
            <a:ext cx="638175" cy="4286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4</a:t>
            </a:r>
            <a:endParaRPr b="0" i="0" sz="14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20" name="Google Shape;820;p10"/>
          <p:cNvSpPr txBox="1"/>
          <p:nvPr/>
        </p:nvSpPr>
        <p:spPr>
          <a:xfrm>
            <a:off x="1039660" y="837721"/>
            <a:ext cx="5883654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 브라우저 비교 - SAFARI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7"/>
          <p:cNvSpPr/>
          <p:nvPr/>
        </p:nvSpPr>
        <p:spPr>
          <a:xfrm>
            <a:off x="5027997" y="4610100"/>
            <a:ext cx="962384" cy="139993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7"/>
          <p:cNvSpPr/>
          <p:nvPr/>
        </p:nvSpPr>
        <p:spPr>
          <a:xfrm>
            <a:off x="1674511" y="4524375"/>
            <a:ext cx="1402063" cy="159197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7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28" name="Google Shape;828;p47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29" name="Google Shape;829;p47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30" name="Google Shape;830;p47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31" name="Google Shape;831;p47"/>
          <p:cNvSpPr txBox="1"/>
          <p:nvPr/>
        </p:nvSpPr>
        <p:spPr>
          <a:xfrm>
            <a:off x="1039660" y="837721"/>
            <a:ext cx="2875635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기타 보완점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33" name="Google Shape;83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707" y="2599143"/>
            <a:ext cx="3401382" cy="77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0717" y="2064904"/>
            <a:ext cx="2727333" cy="130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8497" y="2230015"/>
            <a:ext cx="2286319" cy="11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7"/>
          <p:cNvSpPr/>
          <p:nvPr/>
        </p:nvSpPr>
        <p:spPr>
          <a:xfrm>
            <a:off x="523707" y="3675120"/>
            <a:ext cx="3462775" cy="1256956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7"/>
          <p:cNvSpPr txBox="1"/>
          <p:nvPr/>
        </p:nvSpPr>
        <p:spPr>
          <a:xfrm>
            <a:off x="717239" y="3775988"/>
            <a:ext cx="320785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아이콘의 심미성을 위해 TEXT를 제외했는데, 검색/ 쇼핑바구니 처럼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알아보기 쉬운 항목도 있는 반면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맨 오른쪽의 Collection 탭의 경우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어떤 의미인지 직관적으로 알기 어렵고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실제 기능도 전체 게시물을 모아둔 것에 불과함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7"/>
          <p:cNvSpPr/>
          <p:nvPr/>
        </p:nvSpPr>
        <p:spPr>
          <a:xfrm>
            <a:off x="4258994" y="3675120"/>
            <a:ext cx="3462775" cy="1256956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7"/>
          <p:cNvSpPr txBox="1"/>
          <p:nvPr/>
        </p:nvSpPr>
        <p:spPr>
          <a:xfrm>
            <a:off x="4510717" y="3848543"/>
            <a:ext cx="3075709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일정 시간마다 각 탭에서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슬라이드가 있는 항목들이 변경되는데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간격이 약 2초 정도밖에 되지 않아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클릭을 하려던 차에 항목이 바뀌는 경우도 잦고 시각적 안정감이 떨어짐.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47"/>
          <p:cNvSpPr/>
          <p:nvPr/>
        </p:nvSpPr>
        <p:spPr>
          <a:xfrm>
            <a:off x="7891025" y="3675118"/>
            <a:ext cx="3462775" cy="1256956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7"/>
          <p:cNvSpPr txBox="1"/>
          <p:nvPr/>
        </p:nvSpPr>
        <p:spPr>
          <a:xfrm>
            <a:off x="8517122" y="3933181"/>
            <a:ext cx="325283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하단에 표시되는 광고의 상품이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좋아하는 Celeb이나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고객정보에 따라 달라지지 않고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일정한 광고만 계속 출력이 됨.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7"/>
          <p:cNvSpPr/>
          <p:nvPr/>
        </p:nvSpPr>
        <p:spPr>
          <a:xfrm>
            <a:off x="3278803" y="2662309"/>
            <a:ext cx="563194" cy="647699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48" name="Google Shape;848;p48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49" name="Google Shape;849;p48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50" name="Google Shape;850;p48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51" name="Google Shape;851;p48"/>
          <p:cNvSpPr txBox="1"/>
          <p:nvPr/>
        </p:nvSpPr>
        <p:spPr>
          <a:xfrm>
            <a:off x="1039660" y="837721"/>
            <a:ext cx="2875635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기타 보완점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53" name="Google Shape;853;p48"/>
          <p:cNvSpPr/>
          <p:nvPr/>
        </p:nvSpPr>
        <p:spPr>
          <a:xfrm>
            <a:off x="744399" y="4198506"/>
            <a:ext cx="4723695" cy="1687943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 메뉴 중 &amp;p!ck이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어떤 카테고리인지 가늠하기 어려움.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(Celeb들의 이름을 걸고 광고하는 상품)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8"/>
          <p:cNvSpPr/>
          <p:nvPr/>
        </p:nvSpPr>
        <p:spPr>
          <a:xfrm>
            <a:off x="6197998" y="4198507"/>
            <a:ext cx="4486626" cy="1687942"/>
          </a:xfrm>
          <a:prstGeom prst="roundRect">
            <a:avLst>
              <a:gd fmla="val 16667" name="adj"/>
            </a:avLst>
          </a:prstGeom>
          <a:solidFill>
            <a:srgbClr val="FFCCFF">
              <a:alpha val="8627"/>
            </a:srgbClr>
          </a:solidFill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 화면의 영역 중 New Issue 영역은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&amp;P!CK 탭의 게시글을 날짜 순서대로 나열한 것으로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별도의 탭을 분리할 필요가 없어 보임.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또 New Issue라는 레이블링이 어울리지 않고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이미지에 대한 설명이 부족해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어떤 내용인지 이해하기 어려움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456" y="2556252"/>
            <a:ext cx="4753638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391" y="976957"/>
            <a:ext cx="5014522" cy="288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9"/>
          <p:cNvSpPr/>
          <p:nvPr/>
        </p:nvSpPr>
        <p:spPr>
          <a:xfrm>
            <a:off x="3738739" y="1773693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62" name="Google Shape;862;p49"/>
          <p:cNvSpPr/>
          <p:nvPr/>
        </p:nvSpPr>
        <p:spPr>
          <a:xfrm>
            <a:off x="3825825" y="1773693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63" name="Google Shape;863;p49"/>
          <p:cNvSpPr/>
          <p:nvPr/>
        </p:nvSpPr>
        <p:spPr>
          <a:xfrm rot="10800000">
            <a:off x="8107991" y="4736575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64" name="Google Shape;864;p49"/>
          <p:cNvSpPr/>
          <p:nvPr/>
        </p:nvSpPr>
        <p:spPr>
          <a:xfrm rot="10800000">
            <a:off x="3881613" y="5405377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865" name="Google Shape;865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66" name="Google Shape;866;p49"/>
          <p:cNvSpPr txBox="1"/>
          <p:nvPr/>
        </p:nvSpPr>
        <p:spPr>
          <a:xfrm>
            <a:off x="5490418" y="3505897"/>
            <a:ext cx="10713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Thanks!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147" y="4475050"/>
            <a:ext cx="1525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3098" y="2834575"/>
            <a:ext cx="12104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3147" y="2319900"/>
            <a:ext cx="143692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8854963" y="4450348"/>
            <a:ext cx="1436927" cy="230349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8391525" y="3401063"/>
            <a:ext cx="1900366" cy="158194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3305175" y="3112892"/>
            <a:ext cx="1104900" cy="230349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4" name="Google Shape;134;p4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5" name="Google Shape;135;p4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1238286" y="2005956"/>
            <a:ext cx="5235880" cy="1553228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Product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가수들의 음반, 팬 굿즈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및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 자체 상품들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1238286" y="4132796"/>
            <a:ext cx="5235880" cy="179323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strategy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셀럽을 연상시키는 색상, 모양을 이용한 제품 제작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관심 분야로 지정한 셀럽들의 제품을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자주 노출시켜, 친숙하게 느낄 수 있도록 배치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여러가지 색상과 모양을 이용한 연관 디자인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4"/>
          <p:cNvCxnSpPr/>
          <p:nvPr/>
        </p:nvCxnSpPr>
        <p:spPr>
          <a:xfrm>
            <a:off x="3957735" y="3632661"/>
            <a:ext cx="0" cy="42532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9" name="Google Shape;139;p4"/>
          <p:cNvSpPr/>
          <p:nvPr/>
        </p:nvSpPr>
        <p:spPr>
          <a:xfrm>
            <a:off x="7670526" y="2442625"/>
            <a:ext cx="3405600" cy="3069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6D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8713591" y="2696741"/>
            <a:ext cx="157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디자인 컨셉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7872875" y="3343241"/>
            <a:ext cx="3000900" cy="163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연예인, 특히 아이돌을 생각할 때 느껴지는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화려함을 살릴 수 있는 포인트 컬러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단, 지나치게 화려한 배경이나 디자인은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정작 자신이 원하는 or 좋아하는 제품에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집중하지 못하게 만들 수 있음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정적이고 단정한 배경에 화사한 색채의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/ 움직이는 애니메이션 효과를 이용한 디자인 추구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1039661" y="837721"/>
            <a:ext cx="41504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디자인 컨셉 수립하기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	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타겟 설정을 통한 컨셉 수립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0" name="Google Shape;150;p5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1" name="Google Shape;151;p5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1039661" y="837721"/>
            <a:ext cx="28584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컨셉 키워드 / 포지셔닝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1643600" y="2316674"/>
            <a:ext cx="1134602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화려함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1629184" y="3724865"/>
            <a:ext cx="1488092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어덕행덕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6878875" y="3626941"/>
            <a:ext cx="1134602" cy="47620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최애캐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6756346" y="4820904"/>
            <a:ext cx="1134602" cy="47620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동경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7737075" y="2733167"/>
            <a:ext cx="1134602" cy="47620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팬심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3338750" y="1758935"/>
            <a:ext cx="1411821" cy="47620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부드러움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2228110" y="4414843"/>
            <a:ext cx="1134602" cy="47620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친근함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5824639" y="2982726"/>
            <a:ext cx="1134602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예쁘다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3962489" y="4811660"/>
            <a:ext cx="1134602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부러움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5213731" y="1509498"/>
            <a:ext cx="1134602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강렬함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6917782" y="4335808"/>
            <a:ext cx="1134602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멋짐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9210392" y="2610601"/>
            <a:ext cx="1134602" cy="47620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깔끔한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4472651" y="3170858"/>
            <a:ext cx="1134602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8013477" y="4872077"/>
            <a:ext cx="1306919" cy="3505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나만의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923287" y="4107559"/>
            <a:ext cx="1134602" cy="47620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새로움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8448973" y="3996790"/>
            <a:ext cx="939452" cy="32327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익숙함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789419" y="2316674"/>
            <a:ext cx="1134602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의미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2275492" y="5263118"/>
            <a:ext cx="1488092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5274860" y="5036762"/>
            <a:ext cx="1134602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아이돌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2845561" y="2729757"/>
            <a:ext cx="1518025" cy="616389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네임벨류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7668538" y="2090680"/>
            <a:ext cx="1134602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유행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6267967" y="2174807"/>
            <a:ext cx="1134602" cy="47620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연예인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3346179" y="3996948"/>
            <a:ext cx="1180519" cy="3663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깔끔한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/>
          <p:nvPr/>
        </p:nvSpPr>
        <p:spPr>
          <a:xfrm rot="1756041">
            <a:off x="2455642" y="2235851"/>
            <a:ext cx="5905107" cy="2357559"/>
          </a:xfrm>
          <a:prstGeom prst="ellipse">
            <a:avLst/>
          </a:prstGeom>
          <a:solidFill>
            <a:srgbClr val="FFC000">
              <a:alpha val="1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6"/>
          <p:cNvCxnSpPr>
            <a:stCxn id="183" idx="0"/>
            <a:endCxn id="183" idx="2"/>
          </p:cNvCxnSpPr>
          <p:nvPr/>
        </p:nvCxnSpPr>
        <p:spPr>
          <a:xfrm>
            <a:off x="6148521" y="1584563"/>
            <a:ext cx="0" cy="44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183" name="Google Shape;183;p6"/>
          <p:cNvSpPr/>
          <p:nvPr/>
        </p:nvSpPr>
        <p:spPr>
          <a:xfrm>
            <a:off x="2363421" y="1584563"/>
            <a:ext cx="7570200" cy="4483800"/>
          </a:xfrm>
          <a:prstGeom prst="rect">
            <a:avLst/>
          </a:prstGeom>
          <a:noFill/>
          <a:ln cap="flat" cmpd="sng" w="28575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6"/>
          <p:cNvCxnSpPr>
            <a:stCxn id="183" idx="2"/>
            <a:endCxn id="183" idx="0"/>
          </p:cNvCxnSpPr>
          <p:nvPr/>
        </p:nvCxnSpPr>
        <p:spPr>
          <a:xfrm rot="10800000">
            <a:off x="6148521" y="1584563"/>
            <a:ext cx="0" cy="448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cxnSp>
        <p:nvCxnSpPr>
          <p:cNvPr id="185" name="Google Shape;185;p6"/>
          <p:cNvCxnSpPr/>
          <p:nvPr/>
        </p:nvCxnSpPr>
        <p:spPr>
          <a:xfrm rot="10800000">
            <a:off x="2404434" y="3822780"/>
            <a:ext cx="757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miter lim="800000"/>
            <a:headEnd len="sm" w="sm" type="none"/>
            <a:tailEnd len="med" w="med" type="triangle"/>
          </a:ln>
        </p:spPr>
      </p:cxnSp>
      <p:sp>
        <p:nvSpPr>
          <p:cNvPr id="186" name="Google Shape;186;p6"/>
          <p:cNvSpPr/>
          <p:nvPr/>
        </p:nvSpPr>
        <p:spPr>
          <a:xfrm>
            <a:off x="5525469" y="1304588"/>
            <a:ext cx="1246191" cy="56603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동적인</a:t>
            </a:r>
            <a:endParaRPr b="1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5525469" y="5799161"/>
            <a:ext cx="1246191" cy="56603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정적인</a:t>
            </a:r>
            <a:endParaRPr b="1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1711755" y="3516002"/>
            <a:ext cx="1246191" cy="56603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화려함</a:t>
            </a:r>
            <a:endParaRPr b="1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9393047" y="3486011"/>
            <a:ext cx="1246191" cy="56603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6D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깔끔함</a:t>
            </a:r>
            <a:endParaRPr b="1" i="0" sz="18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3411920" y="2879100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멋짐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7007471" y="4663677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차분한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3438741" y="2386487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화려한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6298575" y="3871060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단정한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5141189" y="3335165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팬심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4120821" y="3137730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애정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4665863" y="2471151"/>
            <a:ext cx="842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동경하는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4620370" y="3584074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친숙한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4265902" y="1797626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연예인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6322143" y="4202935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깔끔한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3398805" y="3472131"/>
            <a:ext cx="86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유행하는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2617727" y="1881805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아이돌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4799363" y="3021433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새로운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5759703" y="1945985"/>
            <a:ext cx="70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팬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/>
          <p:nvPr>
            <p:ph idx="12" type="sldNum"/>
          </p:nvPr>
        </p:nvSpPr>
        <p:spPr>
          <a:xfrm>
            <a:off x="10639238" y="5839456"/>
            <a:ext cx="567419" cy="4209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7076031" y="4073702"/>
            <a:ext cx="850724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변함없는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 txBox="1"/>
          <p:nvPr/>
        </p:nvSpPr>
        <p:spPr>
          <a:xfrm>
            <a:off x="1039661" y="837721"/>
            <a:ext cx="28584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컨셉 키워드 / 포지셔닝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231" y="1104940"/>
            <a:ext cx="5589917" cy="4821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18" name="Google Shape;218;p25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19" name="Google Shape;219;p25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1039662" y="837721"/>
            <a:ext cx="980332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마인드맵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26"/>
          <p:cNvCxnSpPr/>
          <p:nvPr/>
        </p:nvCxnSpPr>
        <p:spPr>
          <a:xfrm flipH="1">
            <a:off x="3050787" y="3055024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p26"/>
          <p:cNvCxnSpPr/>
          <p:nvPr/>
        </p:nvCxnSpPr>
        <p:spPr>
          <a:xfrm flipH="1">
            <a:off x="3050787" y="3623575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" name="Google Shape;227;p26"/>
          <p:cNvCxnSpPr/>
          <p:nvPr/>
        </p:nvCxnSpPr>
        <p:spPr>
          <a:xfrm flipH="1">
            <a:off x="3050787" y="4115622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p26"/>
          <p:cNvCxnSpPr/>
          <p:nvPr/>
        </p:nvCxnSpPr>
        <p:spPr>
          <a:xfrm flipH="1">
            <a:off x="3050787" y="4648562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9" name="Google Shape;229;p26"/>
          <p:cNvCxnSpPr/>
          <p:nvPr/>
        </p:nvCxnSpPr>
        <p:spPr>
          <a:xfrm flipH="1">
            <a:off x="3050787" y="5192194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0" name="Google Shape;230;p26"/>
          <p:cNvCxnSpPr/>
          <p:nvPr/>
        </p:nvCxnSpPr>
        <p:spPr>
          <a:xfrm flipH="1">
            <a:off x="3050787" y="5721026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1" name="Google Shape;231;p26"/>
          <p:cNvCxnSpPr/>
          <p:nvPr/>
        </p:nvCxnSpPr>
        <p:spPr>
          <a:xfrm flipH="1">
            <a:off x="881185" y="2904443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" name="Google Shape;232;p26"/>
          <p:cNvCxnSpPr/>
          <p:nvPr/>
        </p:nvCxnSpPr>
        <p:spPr>
          <a:xfrm flipH="1">
            <a:off x="881185" y="3294680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" name="Google Shape;233;p26"/>
          <p:cNvCxnSpPr/>
          <p:nvPr/>
        </p:nvCxnSpPr>
        <p:spPr>
          <a:xfrm flipH="1">
            <a:off x="881185" y="3631036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4" name="Google Shape;234;p26"/>
          <p:cNvCxnSpPr/>
          <p:nvPr/>
        </p:nvCxnSpPr>
        <p:spPr>
          <a:xfrm flipH="1">
            <a:off x="881185" y="4001850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" name="Google Shape;235;p26"/>
          <p:cNvCxnSpPr/>
          <p:nvPr/>
        </p:nvCxnSpPr>
        <p:spPr>
          <a:xfrm flipH="1">
            <a:off x="881185" y="4402173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6" name="Google Shape;236;p26"/>
          <p:cNvCxnSpPr/>
          <p:nvPr/>
        </p:nvCxnSpPr>
        <p:spPr>
          <a:xfrm flipH="1">
            <a:off x="881185" y="4761489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7" name="Google Shape;237;p26"/>
          <p:cNvCxnSpPr/>
          <p:nvPr/>
        </p:nvCxnSpPr>
        <p:spPr>
          <a:xfrm flipH="1">
            <a:off x="881185" y="5146172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8" name="Google Shape;238;p26"/>
          <p:cNvCxnSpPr/>
          <p:nvPr/>
        </p:nvCxnSpPr>
        <p:spPr>
          <a:xfrm flipH="1">
            <a:off x="881185" y="5577900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9" name="Google Shape;239;p26"/>
          <p:cNvCxnSpPr/>
          <p:nvPr/>
        </p:nvCxnSpPr>
        <p:spPr>
          <a:xfrm flipH="1">
            <a:off x="881185" y="5966905"/>
            <a:ext cx="24267" cy="1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p26"/>
          <p:cNvSpPr/>
          <p:nvPr/>
        </p:nvSpPr>
        <p:spPr>
          <a:xfrm>
            <a:off x="5086621" y="817049"/>
            <a:ext cx="1967051" cy="539739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 town &amp; Store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구조도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523707" y="1820981"/>
            <a:ext cx="879575" cy="327841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CELEB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2616705" y="1820981"/>
            <a:ext cx="879575" cy="327841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ko-KR" sz="105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10988697" y="1815059"/>
            <a:ext cx="879575" cy="327841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4709703" y="1817356"/>
            <a:ext cx="879575" cy="327841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EVENT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8895699" y="1820981"/>
            <a:ext cx="879575" cy="327841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 PAGE</a:t>
            </a:r>
            <a:endParaRPr b="0" i="0" sz="11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1163845" y="2328289"/>
            <a:ext cx="787614" cy="334522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TVXQ!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163845" y="2736895"/>
            <a:ext cx="787614" cy="317979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소녀시대</a:t>
            </a:r>
            <a:endParaRPr b="0" i="0" sz="9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1163845" y="3127837"/>
            <a:ext cx="787614" cy="305376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CELEB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1163845" y="3505466"/>
            <a:ext cx="787614" cy="297414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샤이니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1163845" y="3874064"/>
            <a:ext cx="787614" cy="28542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F(X)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1163845" y="4233124"/>
            <a:ext cx="787614" cy="31299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EXO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1163845" y="4619603"/>
            <a:ext cx="787614" cy="311202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레드벨벳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1163845" y="5007184"/>
            <a:ext cx="787614" cy="343726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NCT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1163845" y="6200445"/>
            <a:ext cx="787614" cy="289252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aespa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1163845" y="5426292"/>
            <a:ext cx="787614" cy="332545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Way V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1163845" y="5831125"/>
            <a:ext cx="787614" cy="297796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Super M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344771" y="2333612"/>
            <a:ext cx="832854" cy="39427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MUSIC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344771" y="2868379"/>
            <a:ext cx="832854" cy="39427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Photo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344771" y="3403146"/>
            <a:ext cx="832854" cy="39427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Concert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344771" y="3937913"/>
            <a:ext cx="832854" cy="39427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Living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344771" y="4472680"/>
            <a:ext cx="832854" cy="39427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Beauty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356839" y="6076983"/>
            <a:ext cx="968301" cy="39427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Customizing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3344771" y="5007447"/>
            <a:ext cx="832854" cy="39427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Stationery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3344771" y="5542214"/>
            <a:ext cx="832854" cy="39427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Fasion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5442614" y="2412164"/>
            <a:ext cx="832854" cy="39427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Celeb event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5440172" y="3484992"/>
            <a:ext cx="832854" cy="39427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event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9775049" y="2352871"/>
            <a:ext cx="832854" cy="39427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나의 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쇼핑 정보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9775049" y="4131607"/>
            <a:ext cx="832854" cy="253427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9775049" y="5108939"/>
            <a:ext cx="832854" cy="229409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센터</a:t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26"/>
          <p:cNvSpPr/>
          <p:nvPr/>
        </p:nvSpPr>
        <p:spPr>
          <a:xfrm>
            <a:off x="10299244" y="2830482"/>
            <a:ext cx="894588" cy="190579"/>
          </a:xfrm>
          <a:prstGeom prst="rect">
            <a:avLst/>
          </a:prstGeom>
          <a:solidFill>
            <a:schemeClr val="accent1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주문내역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10299244" y="3085792"/>
            <a:ext cx="894588" cy="190579"/>
          </a:xfrm>
          <a:prstGeom prst="rect">
            <a:avLst/>
          </a:prstGeom>
          <a:solidFill>
            <a:schemeClr val="accent1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관심상품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10299244" y="3341102"/>
            <a:ext cx="894588" cy="173416"/>
          </a:xfrm>
          <a:prstGeom prst="rect">
            <a:avLst/>
          </a:prstGeom>
          <a:solidFill>
            <a:schemeClr val="accent1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본 상품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6"/>
          <p:cNvSpPr/>
          <p:nvPr/>
        </p:nvSpPr>
        <p:spPr>
          <a:xfrm>
            <a:off x="10299244" y="3579249"/>
            <a:ext cx="894588" cy="190579"/>
          </a:xfrm>
          <a:prstGeom prst="rect">
            <a:avLst/>
          </a:prstGeom>
          <a:solidFill>
            <a:schemeClr val="accent1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적립금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10299244" y="3834558"/>
            <a:ext cx="916608" cy="188827"/>
          </a:xfrm>
          <a:prstGeom prst="rect">
            <a:avLst/>
          </a:prstGeom>
          <a:solidFill>
            <a:schemeClr val="accent1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쿠폰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10398313" y="4475807"/>
            <a:ext cx="1024036" cy="211472"/>
          </a:xfrm>
          <a:prstGeom prst="rect">
            <a:avLst/>
          </a:prstGeom>
          <a:solidFill>
            <a:schemeClr val="accent1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 수정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10409973" y="4790678"/>
            <a:ext cx="1012375" cy="190579"/>
          </a:xfrm>
          <a:prstGeom prst="rect">
            <a:avLst/>
          </a:prstGeom>
          <a:solidFill>
            <a:schemeClr val="accent1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배송 주소록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10219540" y="5420927"/>
            <a:ext cx="787614" cy="190579"/>
          </a:xfrm>
          <a:prstGeom prst="rect">
            <a:avLst/>
          </a:prstGeom>
          <a:solidFill>
            <a:schemeClr val="accent1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1:1 문의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10219540" y="5721026"/>
            <a:ext cx="787614" cy="190579"/>
          </a:xfrm>
          <a:prstGeom prst="rect">
            <a:avLst/>
          </a:prstGeom>
          <a:solidFill>
            <a:schemeClr val="accent1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10219540" y="6001405"/>
            <a:ext cx="787614" cy="190579"/>
          </a:xfrm>
          <a:prstGeom prst="rect">
            <a:avLst/>
          </a:prstGeom>
          <a:solidFill>
            <a:schemeClr val="accent1">
              <a:alpha val="4823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 안내</a:t>
            </a:r>
            <a:endParaRPr b="0" i="0" sz="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6802701" y="1816575"/>
            <a:ext cx="879575" cy="327841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&amp;Pick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1" name="Google Shape;281;p26"/>
          <p:cNvCxnSpPr>
            <a:stCxn id="246" idx="1"/>
            <a:endCxn id="254" idx="1"/>
          </p:cNvCxnSpPr>
          <p:nvPr/>
        </p:nvCxnSpPr>
        <p:spPr>
          <a:xfrm>
            <a:off x="1163845" y="2495550"/>
            <a:ext cx="600" cy="3849600"/>
          </a:xfrm>
          <a:prstGeom prst="bentConnector3">
            <a:avLst>
              <a:gd fmla="val -47679000" name="adj1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2" name="Google Shape;282;p26"/>
          <p:cNvCxnSpPr>
            <a:stCxn id="257" idx="1"/>
            <a:endCxn id="262" idx="1"/>
          </p:cNvCxnSpPr>
          <p:nvPr/>
        </p:nvCxnSpPr>
        <p:spPr>
          <a:xfrm>
            <a:off x="3344771" y="2530750"/>
            <a:ext cx="12000" cy="3743400"/>
          </a:xfrm>
          <a:prstGeom prst="bentConnector3">
            <a:avLst>
              <a:gd fmla="val -2417533" name="adj1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3" name="Google Shape;283;p26"/>
          <p:cNvCxnSpPr>
            <a:stCxn id="267" idx="1"/>
            <a:endCxn id="269" idx="1"/>
          </p:cNvCxnSpPr>
          <p:nvPr/>
        </p:nvCxnSpPr>
        <p:spPr>
          <a:xfrm>
            <a:off x="9775049" y="2550010"/>
            <a:ext cx="600" cy="2673600"/>
          </a:xfrm>
          <a:prstGeom prst="bentConnector3">
            <a:avLst>
              <a:gd fmla="val -35983333" name="adj1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" name="Google Shape;284;p26"/>
          <p:cNvCxnSpPr>
            <a:stCxn id="270" idx="1"/>
            <a:endCxn id="274" idx="1"/>
          </p:cNvCxnSpPr>
          <p:nvPr/>
        </p:nvCxnSpPr>
        <p:spPr>
          <a:xfrm>
            <a:off x="10299244" y="2925772"/>
            <a:ext cx="600" cy="1003200"/>
          </a:xfrm>
          <a:prstGeom prst="bentConnector3">
            <a:avLst>
              <a:gd fmla="val -49267333" name="adj1"/>
            </a:avLst>
          </a:prstGeom>
          <a:solidFill>
            <a:schemeClr val="accent1">
              <a:alpha val="48235"/>
            </a:schemeClr>
          </a:solidFill>
          <a:ln>
            <a:noFill/>
          </a:ln>
        </p:spPr>
      </p:cxnSp>
      <p:cxnSp>
        <p:nvCxnSpPr>
          <p:cNvPr id="285" name="Google Shape;285;p26"/>
          <p:cNvCxnSpPr>
            <a:stCxn id="275" idx="1"/>
            <a:endCxn id="276" idx="1"/>
          </p:cNvCxnSpPr>
          <p:nvPr/>
        </p:nvCxnSpPr>
        <p:spPr>
          <a:xfrm>
            <a:off x="10398313" y="4581543"/>
            <a:ext cx="11700" cy="304500"/>
          </a:xfrm>
          <a:prstGeom prst="bentConnector3">
            <a:avLst>
              <a:gd fmla="val -2733658" name="adj1"/>
            </a:avLst>
          </a:prstGeom>
          <a:solidFill>
            <a:schemeClr val="accent1">
              <a:alpha val="48235"/>
            </a:schemeClr>
          </a:solidFill>
          <a:ln>
            <a:noFill/>
          </a:ln>
        </p:spPr>
      </p:cxnSp>
      <p:cxnSp>
        <p:nvCxnSpPr>
          <p:cNvPr id="286" name="Google Shape;286;p26"/>
          <p:cNvCxnSpPr>
            <a:stCxn id="277" idx="1"/>
            <a:endCxn id="279" idx="1"/>
          </p:cNvCxnSpPr>
          <p:nvPr/>
        </p:nvCxnSpPr>
        <p:spPr>
          <a:xfrm>
            <a:off x="10219540" y="5516216"/>
            <a:ext cx="600" cy="580500"/>
          </a:xfrm>
          <a:prstGeom prst="bentConnector3">
            <a:avLst>
              <a:gd fmla="val -47679000" name="adj1"/>
            </a:avLst>
          </a:prstGeom>
          <a:solidFill>
            <a:schemeClr val="accent1">
              <a:alpha val="48235"/>
            </a:schemeClr>
          </a:solidFill>
          <a:ln>
            <a:noFill/>
          </a:ln>
        </p:spPr>
      </p:cxnSp>
      <p:cxnSp>
        <p:nvCxnSpPr>
          <p:cNvPr id="287" name="Google Shape;287;p26"/>
          <p:cNvCxnSpPr/>
          <p:nvPr/>
        </p:nvCxnSpPr>
        <p:spPr>
          <a:xfrm flipH="1" rot="-5400000">
            <a:off x="4873906" y="3171651"/>
            <a:ext cx="985200" cy="600"/>
          </a:xfrm>
          <a:prstGeom prst="bentConnector3">
            <a:avLst>
              <a:gd fmla="val 49999" name="adj1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p26"/>
          <p:cNvCxnSpPr>
            <a:stCxn id="268" idx="1"/>
          </p:cNvCxnSpPr>
          <p:nvPr/>
        </p:nvCxnSpPr>
        <p:spPr>
          <a:xfrm rot="10800000">
            <a:off x="9270149" y="4251721"/>
            <a:ext cx="504900" cy="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" name="Google Shape;289;p26"/>
          <p:cNvCxnSpPr>
            <a:stCxn id="270" idx="1"/>
            <a:endCxn id="274" idx="1"/>
          </p:cNvCxnSpPr>
          <p:nvPr/>
        </p:nvCxnSpPr>
        <p:spPr>
          <a:xfrm>
            <a:off x="10299244" y="2925772"/>
            <a:ext cx="600" cy="1003200"/>
          </a:xfrm>
          <a:prstGeom prst="bentConnector3">
            <a:avLst>
              <a:gd fmla="val -35983333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0" name="Google Shape;290;p26"/>
          <p:cNvCxnSpPr>
            <a:stCxn id="275" idx="1"/>
            <a:endCxn id="276" idx="1"/>
          </p:cNvCxnSpPr>
          <p:nvPr/>
        </p:nvCxnSpPr>
        <p:spPr>
          <a:xfrm>
            <a:off x="10398313" y="4581543"/>
            <a:ext cx="11700" cy="304500"/>
          </a:xfrm>
          <a:prstGeom prst="bentConnector3">
            <a:avLst>
              <a:gd fmla="val -2733658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1" name="Google Shape;291;p26"/>
          <p:cNvCxnSpPr>
            <a:stCxn id="277" idx="1"/>
            <a:endCxn id="279" idx="1"/>
          </p:cNvCxnSpPr>
          <p:nvPr/>
        </p:nvCxnSpPr>
        <p:spPr>
          <a:xfrm>
            <a:off x="10219540" y="5516216"/>
            <a:ext cx="600" cy="580500"/>
          </a:xfrm>
          <a:prstGeom prst="bentConnector3">
            <a:avLst>
              <a:gd fmla="val -47679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2" name="Google Shape;292;p26"/>
          <p:cNvCxnSpPr>
            <a:stCxn id="240" idx="2"/>
          </p:cNvCxnSpPr>
          <p:nvPr/>
        </p:nvCxnSpPr>
        <p:spPr>
          <a:xfrm>
            <a:off x="6070147" y="1356788"/>
            <a:ext cx="0" cy="60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3" name="Google Shape;293;p26"/>
          <p:cNvCxnSpPr>
            <a:stCxn id="241" idx="3"/>
            <a:endCxn id="242" idx="1"/>
          </p:cNvCxnSpPr>
          <p:nvPr/>
        </p:nvCxnSpPr>
        <p:spPr>
          <a:xfrm>
            <a:off x="1403282" y="1984902"/>
            <a:ext cx="1213500" cy="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26"/>
          <p:cNvCxnSpPr>
            <a:stCxn id="242" idx="3"/>
            <a:endCxn id="244" idx="1"/>
          </p:cNvCxnSpPr>
          <p:nvPr/>
        </p:nvCxnSpPr>
        <p:spPr>
          <a:xfrm flipH="1" rot="10800000">
            <a:off x="3496280" y="1981302"/>
            <a:ext cx="1213500" cy="360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26"/>
          <p:cNvCxnSpPr>
            <a:stCxn id="244" idx="3"/>
            <a:endCxn id="280" idx="1"/>
          </p:cNvCxnSpPr>
          <p:nvPr/>
        </p:nvCxnSpPr>
        <p:spPr>
          <a:xfrm flipH="1" rot="10800000">
            <a:off x="5589278" y="1980377"/>
            <a:ext cx="1213500" cy="90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" name="Google Shape;296;p26"/>
          <p:cNvCxnSpPr>
            <a:stCxn id="245" idx="1"/>
            <a:endCxn id="280" idx="3"/>
          </p:cNvCxnSpPr>
          <p:nvPr/>
        </p:nvCxnSpPr>
        <p:spPr>
          <a:xfrm rot="10800000">
            <a:off x="7682199" y="1980402"/>
            <a:ext cx="1213500" cy="450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26"/>
          <p:cNvCxnSpPr>
            <a:stCxn id="243" idx="1"/>
            <a:endCxn id="245" idx="3"/>
          </p:cNvCxnSpPr>
          <p:nvPr/>
        </p:nvCxnSpPr>
        <p:spPr>
          <a:xfrm flipH="1">
            <a:off x="9775197" y="1978979"/>
            <a:ext cx="1213500" cy="6000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8" name="Google Shape;298;p26"/>
          <p:cNvGrpSpPr/>
          <p:nvPr/>
        </p:nvGrpSpPr>
        <p:grpSpPr>
          <a:xfrm>
            <a:off x="756593" y="2164244"/>
            <a:ext cx="100326" cy="2237929"/>
            <a:chOff x="560688" y="1607151"/>
            <a:chExt cx="271387" cy="2062337"/>
          </a:xfrm>
        </p:grpSpPr>
        <p:cxnSp>
          <p:nvCxnSpPr>
            <p:cNvPr id="299" name="Google Shape;299;p26"/>
            <p:cNvCxnSpPr/>
            <p:nvPr/>
          </p:nvCxnSpPr>
          <p:spPr>
            <a:xfrm flipH="1" rot="10800000">
              <a:off x="560688" y="1607151"/>
              <a:ext cx="1" cy="2062337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p26"/>
            <p:cNvCxnSpPr/>
            <p:nvPr/>
          </p:nvCxnSpPr>
          <p:spPr>
            <a:xfrm>
              <a:off x="560688" y="3669488"/>
              <a:ext cx="271387" cy="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1" name="Google Shape;301;p26"/>
          <p:cNvGrpSpPr/>
          <p:nvPr/>
        </p:nvGrpSpPr>
        <p:grpSpPr>
          <a:xfrm>
            <a:off x="2907225" y="2150243"/>
            <a:ext cx="130620" cy="2082882"/>
            <a:chOff x="560688" y="1607151"/>
            <a:chExt cx="271387" cy="2062337"/>
          </a:xfrm>
        </p:grpSpPr>
        <p:cxnSp>
          <p:nvCxnSpPr>
            <p:cNvPr id="302" name="Google Shape;302;p26"/>
            <p:cNvCxnSpPr/>
            <p:nvPr/>
          </p:nvCxnSpPr>
          <p:spPr>
            <a:xfrm flipH="1" rot="10800000">
              <a:off x="560688" y="1607151"/>
              <a:ext cx="1" cy="2062337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3" name="Google Shape;303;p26"/>
            <p:cNvCxnSpPr/>
            <p:nvPr/>
          </p:nvCxnSpPr>
          <p:spPr>
            <a:xfrm>
              <a:off x="560688" y="3669488"/>
              <a:ext cx="271387" cy="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4" name="Google Shape;304;p26"/>
          <p:cNvGrpSpPr/>
          <p:nvPr/>
        </p:nvGrpSpPr>
        <p:grpSpPr>
          <a:xfrm>
            <a:off x="5084120" y="2142900"/>
            <a:ext cx="279390" cy="984937"/>
            <a:chOff x="560688" y="1607151"/>
            <a:chExt cx="271387" cy="2062337"/>
          </a:xfrm>
        </p:grpSpPr>
        <p:cxnSp>
          <p:nvCxnSpPr>
            <p:cNvPr id="305" name="Google Shape;305;p26"/>
            <p:cNvCxnSpPr/>
            <p:nvPr/>
          </p:nvCxnSpPr>
          <p:spPr>
            <a:xfrm flipH="1" rot="10800000">
              <a:off x="560688" y="1607151"/>
              <a:ext cx="1" cy="2062337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6" name="Google Shape;306;p26"/>
            <p:cNvCxnSpPr/>
            <p:nvPr/>
          </p:nvCxnSpPr>
          <p:spPr>
            <a:xfrm>
              <a:off x="560688" y="3669488"/>
              <a:ext cx="271387" cy="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7" name="Google Shape;307;p26"/>
          <p:cNvGrpSpPr/>
          <p:nvPr/>
        </p:nvGrpSpPr>
        <p:grpSpPr>
          <a:xfrm>
            <a:off x="9270116" y="2150242"/>
            <a:ext cx="306928" cy="2109152"/>
            <a:chOff x="560688" y="1607151"/>
            <a:chExt cx="271387" cy="2062337"/>
          </a:xfrm>
        </p:grpSpPr>
        <p:cxnSp>
          <p:nvCxnSpPr>
            <p:cNvPr id="308" name="Google Shape;308;p26"/>
            <p:cNvCxnSpPr/>
            <p:nvPr/>
          </p:nvCxnSpPr>
          <p:spPr>
            <a:xfrm flipH="1" rot="10800000">
              <a:off x="560688" y="1607151"/>
              <a:ext cx="1" cy="2062337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9" name="Google Shape;309;p26"/>
            <p:cNvCxnSpPr/>
            <p:nvPr/>
          </p:nvCxnSpPr>
          <p:spPr>
            <a:xfrm>
              <a:off x="560688" y="3669488"/>
              <a:ext cx="271387" cy="0"/>
            </a:xfrm>
            <a:prstGeom prst="straightConnector1">
              <a:avLst/>
            </a:prstGeom>
            <a:noFill/>
            <a:ln cap="flat" cmpd="sng" w="9525">
              <a:solidFill>
                <a:srgbClr val="5597D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10" name="Google Shape;310;p26"/>
          <p:cNvSpPr/>
          <p:nvPr/>
        </p:nvSpPr>
        <p:spPr>
          <a:xfrm>
            <a:off x="349535" y="485930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436621" y="485930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12" name="Google Shape;312;p26"/>
          <p:cNvSpPr/>
          <p:nvPr/>
        </p:nvSpPr>
        <p:spPr>
          <a:xfrm rot="10800000">
            <a:off x="11414528" y="5591626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13" name="Google Shape;313;p26"/>
          <p:cNvSpPr/>
          <p:nvPr/>
        </p:nvSpPr>
        <p:spPr>
          <a:xfrm rot="10800000">
            <a:off x="7188150" y="6260428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1039661" y="837721"/>
            <a:ext cx="4150495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정보구조설계도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3808639" y="3010921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3895725" y="3010921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22" name="Google Shape;322;p27"/>
          <p:cNvSpPr/>
          <p:nvPr/>
        </p:nvSpPr>
        <p:spPr>
          <a:xfrm rot="10800000">
            <a:off x="8122103" y="3010921"/>
            <a:ext cx="174172" cy="870858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23" name="Google Shape;323;p27"/>
          <p:cNvSpPr/>
          <p:nvPr/>
        </p:nvSpPr>
        <p:spPr>
          <a:xfrm rot="10800000">
            <a:off x="3895725" y="3679723"/>
            <a:ext cx="4400550" cy="20205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5461852" y="3277072"/>
            <a:ext cx="1268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스토리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보드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2021-04-30T01:07:02Z</dcterms:created>
  <dc:creator>FullName</dc:creator>
</cp:coreProperties>
</file>